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02" r:id="rId1"/>
  </p:sldMasterIdLst>
  <p:notesMasterIdLst>
    <p:notesMasterId r:id="rId64"/>
  </p:notesMasterIdLst>
  <p:handoutMasterIdLst>
    <p:handoutMasterId r:id="rId65"/>
  </p:handoutMasterIdLst>
  <p:sldIdLst>
    <p:sldId id="256" r:id="rId2"/>
    <p:sldId id="312" r:id="rId3"/>
    <p:sldId id="259" r:id="rId4"/>
    <p:sldId id="260" r:id="rId5"/>
    <p:sldId id="261" r:id="rId6"/>
    <p:sldId id="263" r:id="rId7"/>
    <p:sldId id="267" r:id="rId8"/>
    <p:sldId id="268" r:id="rId9"/>
    <p:sldId id="269" r:id="rId10"/>
    <p:sldId id="279" r:id="rId11"/>
    <p:sldId id="280" r:id="rId12"/>
    <p:sldId id="270" r:id="rId13"/>
    <p:sldId id="296" r:id="rId14"/>
    <p:sldId id="271" r:id="rId15"/>
    <p:sldId id="297" r:id="rId16"/>
    <p:sldId id="272" r:id="rId17"/>
    <p:sldId id="298" r:id="rId18"/>
    <p:sldId id="273" r:id="rId19"/>
    <p:sldId id="299" r:id="rId20"/>
    <p:sldId id="274" r:id="rId21"/>
    <p:sldId id="300" r:id="rId22"/>
    <p:sldId id="265" r:id="rId23"/>
    <p:sldId id="258" r:id="rId24"/>
    <p:sldId id="307" r:id="rId25"/>
    <p:sldId id="308" r:id="rId26"/>
    <p:sldId id="294" r:id="rId27"/>
    <p:sldId id="295" r:id="rId28"/>
    <p:sldId id="318" r:id="rId29"/>
    <p:sldId id="319" r:id="rId30"/>
    <p:sldId id="313" r:id="rId31"/>
    <p:sldId id="277" r:id="rId32"/>
    <p:sldId id="323" r:id="rId33"/>
    <p:sldId id="310" r:id="rId34"/>
    <p:sldId id="322" r:id="rId35"/>
    <p:sldId id="325" r:id="rId36"/>
    <p:sldId id="276" r:id="rId37"/>
    <p:sldId id="328" r:id="rId38"/>
    <p:sldId id="327" r:id="rId39"/>
    <p:sldId id="281" r:id="rId40"/>
    <p:sldId id="329" r:id="rId41"/>
    <p:sldId id="330" r:id="rId42"/>
    <p:sldId id="275" r:id="rId43"/>
    <p:sldId id="315" r:id="rId44"/>
    <p:sldId id="316" r:id="rId45"/>
    <p:sldId id="326" r:id="rId46"/>
    <p:sldId id="288" r:id="rId47"/>
    <p:sldId id="287" r:id="rId48"/>
    <p:sldId id="317" r:id="rId49"/>
    <p:sldId id="332" r:id="rId50"/>
    <p:sldId id="331" r:id="rId51"/>
    <p:sldId id="333" r:id="rId52"/>
    <p:sldId id="334" r:id="rId53"/>
    <p:sldId id="337" r:id="rId54"/>
    <p:sldId id="335" r:id="rId55"/>
    <p:sldId id="338" r:id="rId56"/>
    <p:sldId id="339" r:id="rId57"/>
    <p:sldId id="342" r:id="rId58"/>
    <p:sldId id="343" r:id="rId59"/>
    <p:sldId id="341" r:id="rId60"/>
    <p:sldId id="340" r:id="rId61"/>
    <p:sldId id="291" r:id="rId62"/>
    <p:sldId id="292"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93"/>
    <p:restoredTop sz="94648"/>
  </p:normalViewPr>
  <p:slideViewPr>
    <p:cSldViewPr snapToGrid="0" snapToObjects="1">
      <p:cViewPr varScale="1">
        <p:scale>
          <a:sx n="70" d="100"/>
          <a:sy n="70" d="100"/>
        </p:scale>
        <p:origin x="96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08CE2D-FFCD-1547-A0CD-83EA3131D383}" type="datetimeFigureOut">
              <a:rPr lang="en-US" smtClean="0"/>
              <a:pPr/>
              <a:t>6/24/2017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844856-420B-F941-A32C-554583C0430F}" type="slidenum">
              <a:rPr lang="en-US" smtClean="0"/>
              <a:pPr/>
              <a:t>‹#›</a:t>
            </a:fld>
            <a:endParaRPr lang="en-US"/>
          </a:p>
        </p:txBody>
      </p:sp>
    </p:spTree>
    <p:extLst>
      <p:ext uri="{BB962C8B-B14F-4D97-AF65-F5344CB8AC3E}">
        <p14:creationId xmlns:p14="http://schemas.microsoft.com/office/powerpoint/2010/main" val="1314134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903D1A-28E0-3F41-B582-D564220522FE}" type="datetimeFigureOut">
              <a:rPr lang="en-US" smtClean="0"/>
              <a:pPr/>
              <a:t>6/24/2017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1F211F-409D-2343-899E-340B93143C77}" type="slidenum">
              <a:rPr lang="en-US" smtClean="0"/>
              <a:pPr/>
              <a:t>‹#›</a:t>
            </a:fld>
            <a:endParaRPr lang="en-US"/>
          </a:p>
        </p:txBody>
      </p:sp>
    </p:spTree>
    <p:extLst>
      <p:ext uri="{BB962C8B-B14F-4D97-AF65-F5344CB8AC3E}">
        <p14:creationId xmlns:p14="http://schemas.microsoft.com/office/powerpoint/2010/main" val="2723290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14</a:t>
            </a:fld>
            <a:endParaRPr lang="en-US"/>
          </a:p>
        </p:txBody>
      </p:sp>
    </p:spTree>
    <p:extLst>
      <p:ext uri="{BB962C8B-B14F-4D97-AF65-F5344CB8AC3E}">
        <p14:creationId xmlns:p14="http://schemas.microsoft.com/office/powerpoint/2010/main" val="17071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game near the net is of fundamental importance (if one looks at the evaluation form, over 30% is scored in this area</a:t>
            </a:r>
            <a:r>
              <a:rPr lang="en-CA" baseline="0" dirty="0" smtClean="0"/>
              <a:t> for the first referee alone!).  Line judges must distinguish between a ball that goes out and a ball that goes out after being touched by the team on that side.</a:t>
            </a:r>
          </a:p>
          <a:p>
            <a:endParaRPr lang="en-CA" baseline="0" dirty="0" smtClean="0"/>
          </a:p>
          <a:p>
            <a:r>
              <a:rPr lang="en-CA" baseline="0" dirty="0" smtClean="0"/>
              <a:t>A ball blocked back across the net and out should be shown as ‘out’</a:t>
            </a:r>
          </a:p>
          <a:p>
            <a:r>
              <a:rPr lang="en-CA" baseline="0" dirty="0" smtClean="0"/>
              <a:t>A ball that brushes against the blockers and then continues on out of the court should be shown as ‘touch’</a:t>
            </a:r>
          </a:p>
          <a:p>
            <a:endParaRPr lang="en-CA" baseline="0" dirty="0" smtClean="0"/>
          </a:p>
          <a:p>
            <a:r>
              <a:rPr lang="en-CA" baseline="0" dirty="0" smtClean="0"/>
              <a:t>It is very important that the line judges concentrate on wipe-offs, the movement of the ball, and especially attack balls touching the block before going out.</a:t>
            </a:r>
          </a:p>
          <a:p>
            <a:endParaRPr lang="en-CA" baseline="0" dirty="0" smtClean="0"/>
          </a:p>
          <a:p>
            <a:r>
              <a:rPr lang="en-CA" baseline="0" dirty="0" smtClean="0"/>
              <a:t>The line judge in the path of the ball is the primary judge of a touch of the ball by a blocker/defender.</a:t>
            </a:r>
          </a:p>
          <a:p>
            <a:r>
              <a:rPr lang="en-CA" baseline="0" dirty="0" smtClean="0"/>
              <a:t/>
            </a:r>
            <a:br>
              <a:rPr lang="en-CA" baseline="0" dirty="0" smtClean="0"/>
            </a:br>
            <a:r>
              <a:rPr lang="en-CA" baseline="0" dirty="0" smtClean="0"/>
              <a:t>At the moment of the attack hit, the line judge looks directly at the ball and concentrates on attack balls touching the block before going out.  It is emphasized that only the faults that are seen are to be called.</a:t>
            </a:r>
            <a:endParaRPr lang="en-CA"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16</a:t>
            </a:fld>
            <a:endParaRPr lang="en-US"/>
          </a:p>
        </p:txBody>
      </p:sp>
    </p:spTree>
    <p:extLst>
      <p:ext uri="{BB962C8B-B14F-4D97-AF65-F5344CB8AC3E}">
        <p14:creationId xmlns:p14="http://schemas.microsoft.com/office/powerpoint/2010/main" val="156141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latin typeface="+mn-lt"/>
                <a:ea typeface="+mn-ea"/>
                <a:cs typeface="+mn-cs"/>
              </a:rPr>
              <a:t>All line judges</a:t>
            </a:r>
            <a:r>
              <a:rPr lang="en-US" sz="1200" kern="1200" dirty="0" smtClean="0">
                <a:solidFill>
                  <a:schemeClr val="tx1"/>
                </a:solidFill>
                <a:latin typeface="+mn-lt"/>
                <a:ea typeface="+mn-ea"/>
                <a:cs typeface="+mn-cs"/>
              </a:rPr>
              <a:t> call the ball hitting the antennae, the net outside the antennae, the ropes or cables, and the poles according to rules 8.4.3 and 8.4.4 under rule 27.2.1.3 as well as an object outside the court (such as the referee stand), the ceiling, or a person out of play according to rule 8.2.2</a:t>
            </a:r>
            <a:endParaRPr lang="en-CA" dirty="0" smtClean="0"/>
          </a:p>
          <a:p>
            <a:endParaRPr lang="en-US"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18</a:t>
            </a:fld>
            <a:endParaRPr lang="en-US"/>
          </a:p>
        </p:txBody>
      </p:sp>
    </p:spTree>
    <p:extLst>
      <p:ext uri="{BB962C8B-B14F-4D97-AF65-F5344CB8AC3E}">
        <p14:creationId xmlns:p14="http://schemas.microsoft.com/office/powerpoint/2010/main" val="179721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Discussion and</a:t>
            </a:r>
            <a:r>
              <a:rPr lang="en-CA" baseline="0" dirty="0" smtClean="0"/>
              <a:t> coverage of rule 27.1 – location of line judges</a:t>
            </a:r>
            <a:endParaRPr lang="en-CA"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23</a:t>
            </a:fld>
            <a:endParaRPr lang="en-US"/>
          </a:p>
        </p:txBody>
      </p:sp>
    </p:spTree>
    <p:extLst>
      <p:ext uri="{BB962C8B-B14F-4D97-AF65-F5344CB8AC3E}">
        <p14:creationId xmlns:p14="http://schemas.microsoft.com/office/powerpoint/2010/main" val="4280671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snap-shot method involves seeing the initial contact, then focusing on your line to see whether</a:t>
            </a:r>
            <a:r>
              <a:rPr lang="en-CA" baseline="0" dirty="0" smtClean="0"/>
              <a:t> the ball lands before your point of focus (in), past your point of focus (out), or changes direction/spin (touched).  A focus on the line will allow detection as a snap-shot with the eyes fixed rather than moving – this takes head movement out of the equation and allows a better picture.</a:t>
            </a:r>
            <a:endParaRPr lang="en-CA"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37</a:t>
            </a:fld>
            <a:endParaRPr lang="en-US"/>
          </a:p>
        </p:txBody>
      </p:sp>
    </p:spTree>
    <p:extLst>
      <p:ext uri="{BB962C8B-B14F-4D97-AF65-F5344CB8AC3E}">
        <p14:creationId xmlns:p14="http://schemas.microsoft.com/office/powerpoint/2010/main" val="12206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snap-shot method involves seeing the initial contact, then focusing on your line to see whether</a:t>
            </a:r>
            <a:r>
              <a:rPr lang="en-CA" baseline="0" dirty="0" smtClean="0"/>
              <a:t> the ball lands before your point of focus (in), past your point of focus (out), or changes direction/spin (touched).  A focus on the line will allow detection as a snap-shot with the eyes fixed rather than moving – this takes head movement out of the equation and allows a better picture.</a:t>
            </a:r>
            <a:endParaRPr lang="en-CA"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38</a:t>
            </a:fld>
            <a:endParaRPr lang="en-US"/>
          </a:p>
        </p:txBody>
      </p:sp>
    </p:spTree>
    <p:extLst>
      <p:ext uri="{BB962C8B-B14F-4D97-AF65-F5344CB8AC3E}">
        <p14:creationId xmlns:p14="http://schemas.microsoft.com/office/powerpoint/2010/main" val="160691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AEA19B3-BC6D-4E56-93BC-B9B0EF1523FC}" type="datetime1">
              <a:rPr lang="en-US" smtClean="0"/>
              <a:pPr/>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6EF64-FB19-411E-965E-9F52AA474456}" type="slidenum">
              <a:rPr lang="uk-UA" smtClean="0"/>
              <a:pPr/>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EE9CAC50-A9B7-DB45-9947-348E8080BB0C}" type="datetimeFigureOut">
              <a:rPr lang="en-US" smtClean="0"/>
              <a:pPr/>
              <a:t>6/24/2017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9CAC50-A9B7-DB45-9947-348E8080BB0C}" type="datetimeFigureOut">
              <a:rPr lang="en-US" smtClean="0"/>
              <a:pPr/>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9CAC50-A9B7-DB45-9947-348E8080BB0C}" type="datetimeFigureOut">
              <a:rPr lang="en-US" smtClean="0"/>
              <a:pPr/>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9CAC50-A9B7-DB45-9947-348E8080BB0C}" type="datetimeFigureOut">
              <a:rPr lang="en-US" smtClean="0"/>
              <a:pPr/>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9CAC50-A9B7-DB45-9947-348E8080BB0C}" type="datetimeFigureOut">
              <a:rPr lang="en-US" smtClean="0"/>
              <a:pPr/>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9CAC50-A9B7-DB45-9947-348E8080BB0C}" type="datetimeFigureOut">
              <a:rPr lang="en-US" smtClean="0"/>
              <a:pPr/>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9CAC50-A9B7-DB45-9947-348E8080BB0C}" type="datetimeFigureOut">
              <a:rPr lang="en-US" smtClean="0"/>
              <a:pPr/>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9CAC50-A9B7-DB45-9947-348E8080BB0C}" type="datetimeFigureOut">
              <a:rPr lang="en-US" smtClean="0"/>
              <a:pPr/>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9CAC50-A9B7-DB45-9947-348E8080BB0C}" type="datetimeFigureOut">
              <a:rPr lang="en-US" smtClean="0"/>
              <a:pPr/>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8301A2-9537-4F11-903A-9D7FEDBB449A}" type="datetime1">
              <a:rPr lang="en-US" smtClean="0"/>
              <a:pPr/>
              <a:t>6/24/2017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02B71-8991-4516-A01E-F1A9ACD28BDC}" type="slidenum">
              <a:rPr lang="uk-UA" smtClean="0"/>
              <a:pPr/>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E9CAC50-A9B7-DB45-9947-348E8080BB0C}" type="datetimeFigureOut">
              <a:rPr lang="en-US" smtClean="0"/>
              <a:pPr/>
              <a:t>6/24/2017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E9CAC50-A9B7-DB45-9947-348E8080BB0C}" type="datetimeFigureOut">
              <a:rPr lang="en-US" smtClean="0"/>
              <a:pPr/>
              <a:t>6/24/2017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E9CAC50-A9B7-DB45-9947-348E8080BB0C}" type="datetimeFigureOut">
              <a:rPr lang="en-US" smtClean="0"/>
              <a:pPr/>
              <a:t>6/24/2017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9CAC50-A9B7-DB45-9947-348E8080BB0C}" type="datetimeFigureOut">
              <a:rPr lang="en-US" smtClean="0"/>
              <a:pPr/>
              <a:t>6/24/2017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9CAC50-A9B7-DB45-9947-348E8080BB0C}" type="datetimeFigureOut">
              <a:rPr lang="en-US" smtClean="0"/>
              <a:pPr/>
              <a:t>6/24/2017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9CAC50-A9B7-DB45-9947-348E8080BB0C}" type="datetimeFigureOut">
              <a:rPr lang="en-US" smtClean="0"/>
              <a:pPr/>
              <a:t>6/24/2017</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US"/>
          </a:p>
        </p:txBody>
      </p:sp>
      <p:sp>
        <p:nvSpPr>
          <p:cNvPr id="7" name="Slide Number Placeholder 6"/>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E9CAC50-A9B7-DB45-9947-348E8080BB0C}" type="datetimeFigureOut">
              <a:rPr lang="en-US" smtClean="0"/>
              <a:pPr/>
              <a:t>6/24/2017</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80AA9416-4510-EE43-AE5B-0D0BAECD9942}" type="slidenum">
              <a:rPr lang="en-US" smtClean="0"/>
              <a:pPr/>
              <a:t>‹#›</a:t>
            </a:fld>
            <a:endParaRPr lang="en-US"/>
          </a:p>
        </p:txBody>
      </p:sp>
    </p:spTree>
    <p:extLst>
      <p:ext uri="{BB962C8B-B14F-4D97-AF65-F5344CB8AC3E}">
        <p14:creationId xmlns:p14="http://schemas.microsoft.com/office/powerpoint/2010/main" val="2075198411"/>
      </p:ext>
    </p:extLst>
  </p:cSld>
  <p:clrMap bg1="dk1" tx1="lt1" bg2="dk2" tx2="lt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1" name="Group 10"/>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2" name="Straight Connector 11"/>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US" dirty="0"/>
              <a:t>Line Judge Guidelines</a:t>
            </a:r>
          </a:p>
        </p:txBody>
      </p:sp>
      <p:sp>
        <p:nvSpPr>
          <p:cNvPr id="3" name="Subtitle 2"/>
          <p:cNvSpPr>
            <a:spLocks noGrp="1"/>
          </p:cNvSpPr>
          <p:nvPr>
            <p:ph type="subTitle" idx="1"/>
          </p:nvPr>
        </p:nvSpPr>
        <p:spPr>
          <a:xfrm>
            <a:off x="3810667" y="3843868"/>
            <a:ext cx="3959352" cy="1564744"/>
          </a:xfrm>
        </p:spPr>
        <p:txBody>
          <a:bodyPr>
            <a:normAutofit/>
          </a:bodyPr>
          <a:lstStyle/>
          <a:p>
            <a:r>
              <a:rPr lang="en-US" dirty="0" smtClean="0"/>
              <a:t>2017 </a:t>
            </a:r>
            <a:r>
              <a:rPr lang="en-US" dirty="0"/>
              <a:t>Edition</a:t>
            </a:r>
          </a:p>
          <a:p>
            <a:endParaRPr lang="en-US" dirty="0"/>
          </a:p>
          <a:p>
            <a:endParaRPr lang="en-US" dirty="0"/>
          </a:p>
        </p:txBody>
      </p:sp>
    </p:spTree>
    <p:extLst>
      <p:ext uri="{BB962C8B-B14F-4D97-AF65-F5344CB8AC3E}">
        <p14:creationId xmlns:p14="http://schemas.microsoft.com/office/powerpoint/2010/main" val="2031720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a:t>The Signals</a:t>
            </a:r>
          </a:p>
        </p:txBody>
      </p:sp>
      <p:sp>
        <p:nvSpPr>
          <p:cNvPr id="3" name="Subtitle 2"/>
          <p:cNvSpPr>
            <a:spLocks noGrp="1"/>
          </p:cNvSpPr>
          <p:nvPr>
            <p:ph type="subTitle" idx="1"/>
          </p:nvPr>
        </p:nvSpPr>
        <p:spPr>
          <a:xfrm>
            <a:off x="3810667" y="3843868"/>
            <a:ext cx="3959352" cy="1564744"/>
          </a:xfrm>
        </p:spPr>
        <p:txBody>
          <a:bodyPr>
            <a:normAutofit/>
          </a:bodyPr>
          <a:lstStyle/>
          <a:p>
            <a:r>
              <a:rPr lang="en-CA" dirty="0"/>
              <a:t>Rule 28.2 of the Volleyball Canada rulebook</a:t>
            </a:r>
          </a:p>
        </p:txBody>
      </p:sp>
    </p:spTree>
    <p:extLst>
      <p:ext uri="{BB962C8B-B14F-4D97-AF65-F5344CB8AC3E}">
        <p14:creationId xmlns:p14="http://schemas.microsoft.com/office/powerpoint/2010/main" val="2947544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Signals</a:t>
            </a:r>
            <a:endParaRPr lang="en-CA" dirty="0"/>
          </a:p>
        </p:txBody>
      </p:sp>
      <p:sp>
        <p:nvSpPr>
          <p:cNvPr id="3" name="Content Placeholder 2"/>
          <p:cNvSpPr>
            <a:spLocks noGrp="1"/>
          </p:cNvSpPr>
          <p:nvPr>
            <p:ph idx="1"/>
          </p:nvPr>
        </p:nvSpPr>
        <p:spPr>
          <a:xfrm>
            <a:off x="533400" y="533399"/>
            <a:ext cx="6841177" cy="4097977"/>
          </a:xfrm>
        </p:spPr>
        <p:txBody>
          <a:bodyPr>
            <a:normAutofit/>
          </a:bodyPr>
          <a:lstStyle/>
          <a:p>
            <a:r>
              <a:rPr lang="en-CA" dirty="0" smtClean="0"/>
              <a:t>The line judges must clearly indicate with the official flag signal the nature of the fault called</a:t>
            </a:r>
          </a:p>
          <a:p>
            <a:r>
              <a:rPr lang="en-CA" dirty="0" smtClean="0"/>
              <a:t>The line judges must maintain the signal for a moment</a:t>
            </a:r>
          </a:p>
          <a:p>
            <a:r>
              <a:rPr lang="en-CA" dirty="0" smtClean="0"/>
              <a:t>Signals usage is critical to ensure:</a:t>
            </a:r>
          </a:p>
          <a:p>
            <a:pPr lvl="1"/>
            <a:r>
              <a:rPr lang="en-CA" dirty="0" smtClean="0"/>
              <a:t>Communication amongst the referee corps is accurate</a:t>
            </a:r>
          </a:p>
          <a:p>
            <a:pPr lvl="1"/>
            <a:r>
              <a:rPr lang="en-CA" dirty="0" smtClean="0"/>
              <a:t>Communication amongst the participants is accurate</a:t>
            </a:r>
          </a:p>
          <a:p>
            <a:pPr lvl="1"/>
            <a:r>
              <a:rPr lang="en-CA" dirty="0" smtClean="0"/>
              <a:t>Communication for the spectator base is accurate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Signal 1 – Ball ‘In’</a:t>
            </a:r>
            <a:endParaRPr lang="en-CA" dirty="0"/>
          </a:p>
        </p:txBody>
      </p:sp>
      <p:sp>
        <p:nvSpPr>
          <p:cNvPr id="3" name="Text Placeholder 2"/>
          <p:cNvSpPr>
            <a:spLocks noGrp="1"/>
          </p:cNvSpPr>
          <p:nvPr>
            <p:ph type="body" sz="half" idx="2"/>
          </p:nvPr>
        </p:nvSpPr>
        <p:spPr/>
        <p:txBody>
          <a:bodyPr>
            <a:normAutofit/>
          </a:bodyPr>
          <a:lstStyle/>
          <a:p>
            <a:pPr>
              <a:buFont typeface="Arial" pitchFamily="34" charset="0"/>
              <a:buChar char="•"/>
            </a:pPr>
            <a:r>
              <a:rPr lang="en-CA" sz="2000" dirty="0" smtClean="0"/>
              <a:t>Point down with the flag </a:t>
            </a:r>
          </a:p>
        </p:txBody>
      </p:sp>
      <p:sp>
        <p:nvSpPr>
          <p:cNvPr id="4" name="Picture Placeholder 3"/>
          <p:cNvSpPr>
            <a:spLocks noGrp="1"/>
          </p:cNvSpPr>
          <p:nvPr>
            <p:ph type="pic" idx="13"/>
          </p:nvPr>
        </p:nvSpPr>
        <p:spPr/>
      </p:sp>
      <p:pic>
        <p:nvPicPr>
          <p:cNvPr id="6" name="officeArt object"/>
          <p:cNvPicPr/>
          <p:nvPr/>
        </p:nvPicPr>
        <p:blipFill>
          <a:blip r:embed="rId2">
            <a:extLst/>
          </a:blip>
          <a:stretch>
            <a:fillRect/>
          </a:stretch>
        </p:blipFill>
        <p:spPr>
          <a:xfrm>
            <a:off x="762000" y="914399"/>
            <a:ext cx="3280974" cy="4800601"/>
          </a:xfrm>
          <a:prstGeom prst="rect">
            <a:avLst/>
          </a:prstGeom>
          <a:ln w="12700" cap="flat">
            <a:noFill/>
            <a:miter lim="400000"/>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Judge Signal 1</a:t>
            </a:r>
            <a:br>
              <a:rPr lang="en-US" dirty="0" smtClean="0"/>
            </a:br>
            <a:r>
              <a:rPr lang="en-US" dirty="0" smtClean="0"/>
              <a:t>Ball ‘In’</a:t>
            </a:r>
            <a:endParaRPr lang="en-US" dirty="0"/>
          </a:p>
        </p:txBody>
      </p:sp>
      <p:pic>
        <p:nvPicPr>
          <p:cNvPr id="4" name="28_Flagsignals_BALL_I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00163" y="533400"/>
            <a:ext cx="5022850" cy="3767138"/>
          </a:xfrm>
        </p:spPr>
      </p:pic>
    </p:spTree>
    <p:extLst>
      <p:ext uri="{BB962C8B-B14F-4D97-AF65-F5344CB8AC3E}">
        <p14:creationId xmlns:p14="http://schemas.microsoft.com/office/powerpoint/2010/main" val="755636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Signal 2 – Ball ‘Out’</a:t>
            </a:r>
            <a:endParaRPr lang="en-CA" dirty="0"/>
          </a:p>
        </p:txBody>
      </p:sp>
      <p:sp>
        <p:nvSpPr>
          <p:cNvPr id="3" name="Text Placeholder 2"/>
          <p:cNvSpPr>
            <a:spLocks noGrp="1"/>
          </p:cNvSpPr>
          <p:nvPr>
            <p:ph type="body" sz="half" idx="2"/>
          </p:nvPr>
        </p:nvSpPr>
        <p:spPr/>
        <p:txBody>
          <a:bodyPr>
            <a:normAutofit/>
          </a:bodyPr>
          <a:lstStyle/>
          <a:p>
            <a:pPr>
              <a:buFont typeface="Arial" pitchFamily="34" charset="0"/>
              <a:buChar char="•"/>
            </a:pPr>
            <a:r>
              <a:rPr lang="en-CA" sz="2000" dirty="0" smtClean="0"/>
              <a:t>Raise the flag vertically</a:t>
            </a:r>
          </a:p>
          <a:p>
            <a:endParaRPr lang="en-CA" sz="2000" dirty="0"/>
          </a:p>
        </p:txBody>
      </p:sp>
      <p:sp>
        <p:nvSpPr>
          <p:cNvPr id="4" name="Picture Placeholder 3"/>
          <p:cNvSpPr>
            <a:spLocks noGrp="1"/>
          </p:cNvSpPr>
          <p:nvPr>
            <p:ph type="pic" idx="13"/>
          </p:nvPr>
        </p:nvSpPr>
        <p:spPr/>
      </p:sp>
      <p:pic>
        <p:nvPicPr>
          <p:cNvPr id="6" name="officeArt object"/>
          <p:cNvPicPr/>
          <p:nvPr/>
        </p:nvPicPr>
        <p:blipFill>
          <a:blip r:embed="rId3">
            <a:extLst/>
          </a:blip>
          <a:stretch>
            <a:fillRect/>
          </a:stretch>
        </p:blipFill>
        <p:spPr>
          <a:xfrm>
            <a:off x="762000" y="914399"/>
            <a:ext cx="3280974" cy="4800601"/>
          </a:xfrm>
          <a:prstGeom prst="rect">
            <a:avLst/>
          </a:prstGeom>
          <a:ln w="12700" cap="flat">
            <a:noFill/>
            <a:miter lim="400000"/>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948055" cy="1524000"/>
          </a:xfrm>
        </p:spPr>
        <p:txBody>
          <a:bodyPr/>
          <a:lstStyle/>
          <a:p>
            <a:r>
              <a:rPr lang="en-US" dirty="0" smtClean="0"/>
              <a:t>Line Judge Signal 2</a:t>
            </a:r>
            <a:br>
              <a:rPr lang="en-US" dirty="0" smtClean="0"/>
            </a:br>
            <a:r>
              <a:rPr lang="en-US" dirty="0" smtClean="0"/>
              <a:t>Ball ‘out’</a:t>
            </a:r>
            <a:endParaRPr lang="en-US" dirty="0"/>
          </a:p>
        </p:txBody>
      </p:sp>
      <p:pic>
        <p:nvPicPr>
          <p:cNvPr id="5" name="28_Flagsignals_BALL_OU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8575" y="533400"/>
            <a:ext cx="5022850" cy="3767138"/>
          </a:xfrm>
        </p:spPr>
      </p:pic>
    </p:spTree>
    <p:extLst>
      <p:ext uri="{BB962C8B-B14F-4D97-AF65-F5344CB8AC3E}">
        <p14:creationId xmlns:p14="http://schemas.microsoft.com/office/powerpoint/2010/main" val="1115165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Signal 3 – Ball Touched</a:t>
            </a:r>
            <a:endParaRPr lang="en-CA" dirty="0"/>
          </a:p>
        </p:txBody>
      </p:sp>
      <p:sp>
        <p:nvSpPr>
          <p:cNvPr id="3" name="Text Placeholder 2"/>
          <p:cNvSpPr>
            <a:spLocks noGrp="1"/>
          </p:cNvSpPr>
          <p:nvPr>
            <p:ph type="body" sz="half" idx="2"/>
          </p:nvPr>
        </p:nvSpPr>
        <p:spPr/>
        <p:txBody>
          <a:bodyPr>
            <a:normAutofit/>
          </a:bodyPr>
          <a:lstStyle/>
          <a:p>
            <a:pPr>
              <a:buFont typeface="Arial" pitchFamily="34" charset="0"/>
              <a:buChar char="•"/>
            </a:pPr>
            <a:r>
              <a:rPr lang="en-CA" sz="2000" dirty="0" smtClean="0"/>
              <a:t>Raise flag and touch the top with the palm of the free hand</a:t>
            </a:r>
          </a:p>
          <a:p>
            <a:endParaRPr lang="en-CA" sz="2000" dirty="0"/>
          </a:p>
        </p:txBody>
      </p:sp>
      <p:sp>
        <p:nvSpPr>
          <p:cNvPr id="4" name="Picture Placeholder 3"/>
          <p:cNvSpPr>
            <a:spLocks noGrp="1"/>
          </p:cNvSpPr>
          <p:nvPr>
            <p:ph type="pic" idx="13"/>
          </p:nvPr>
        </p:nvSpPr>
        <p:spPr/>
      </p:sp>
      <p:pic>
        <p:nvPicPr>
          <p:cNvPr id="6" name="officeArt object"/>
          <p:cNvPicPr/>
          <p:nvPr/>
        </p:nvPicPr>
        <p:blipFill>
          <a:blip r:embed="rId3">
            <a:extLst/>
          </a:blip>
          <a:stretch>
            <a:fillRect/>
          </a:stretch>
        </p:blipFill>
        <p:spPr>
          <a:xfrm>
            <a:off x="762000" y="914399"/>
            <a:ext cx="3280974" cy="4800601"/>
          </a:xfrm>
          <a:prstGeom prst="rect">
            <a:avLst/>
          </a:prstGeom>
          <a:ln w="12700" cap="flat">
            <a:noFill/>
            <a:miter lim="400000"/>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948055" cy="1524000"/>
          </a:xfrm>
        </p:spPr>
        <p:txBody>
          <a:bodyPr/>
          <a:lstStyle/>
          <a:p>
            <a:r>
              <a:rPr lang="en-US" dirty="0" smtClean="0"/>
              <a:t>Line Judge Signal 3</a:t>
            </a:r>
            <a:br>
              <a:rPr lang="en-US" dirty="0" smtClean="0"/>
            </a:br>
            <a:r>
              <a:rPr lang="en-US" dirty="0" smtClean="0"/>
              <a:t>Ball Touched</a:t>
            </a:r>
            <a:endParaRPr lang="en-US" dirty="0"/>
          </a:p>
        </p:txBody>
      </p:sp>
      <p:pic>
        <p:nvPicPr>
          <p:cNvPr id="4" name="28_Flagsignals_TOUCHED_BAL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8575" y="533400"/>
            <a:ext cx="5022850" cy="3767138"/>
          </a:xfrm>
        </p:spPr>
      </p:pic>
    </p:spTree>
    <p:extLst>
      <p:ext uri="{BB962C8B-B14F-4D97-AF65-F5344CB8AC3E}">
        <p14:creationId xmlns:p14="http://schemas.microsoft.com/office/powerpoint/2010/main" val="512302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799" y="1447800"/>
            <a:ext cx="4137562" cy="1143000"/>
          </a:xfrm>
        </p:spPr>
        <p:txBody>
          <a:bodyPr>
            <a:normAutofit fontScale="90000"/>
          </a:bodyPr>
          <a:lstStyle/>
          <a:p>
            <a:r>
              <a:rPr lang="en-CA" dirty="0" smtClean="0"/>
              <a:t>Signal 4 – Crossing space faults, ball touched an outside object or foot fault by any player during service</a:t>
            </a:r>
            <a:endParaRPr lang="en-CA" dirty="0"/>
          </a:p>
        </p:txBody>
      </p:sp>
      <p:sp>
        <p:nvSpPr>
          <p:cNvPr id="3" name="Text Placeholder 2"/>
          <p:cNvSpPr>
            <a:spLocks noGrp="1"/>
          </p:cNvSpPr>
          <p:nvPr>
            <p:ph type="body" sz="half" idx="2"/>
          </p:nvPr>
        </p:nvSpPr>
        <p:spPr/>
        <p:txBody>
          <a:bodyPr>
            <a:normAutofit/>
          </a:bodyPr>
          <a:lstStyle/>
          <a:p>
            <a:pPr>
              <a:buFont typeface="Arial" pitchFamily="34" charset="0"/>
              <a:buChar char="•"/>
            </a:pPr>
            <a:r>
              <a:rPr lang="en-CA" sz="2000" dirty="0" smtClean="0"/>
              <a:t>Wave flag over the head and point to the antenna or the </a:t>
            </a:r>
            <a:r>
              <a:rPr lang="en-CA" sz="2000" smtClean="0"/>
              <a:t>respective line</a:t>
            </a:r>
            <a:endParaRPr lang="en-CA" sz="2000" dirty="0" smtClean="0"/>
          </a:p>
        </p:txBody>
      </p:sp>
      <p:sp>
        <p:nvSpPr>
          <p:cNvPr id="4" name="Picture Placeholder 3"/>
          <p:cNvSpPr>
            <a:spLocks noGrp="1"/>
          </p:cNvSpPr>
          <p:nvPr>
            <p:ph type="pic" idx="13"/>
          </p:nvPr>
        </p:nvSpPr>
        <p:spPr/>
      </p:sp>
      <p:pic>
        <p:nvPicPr>
          <p:cNvPr id="6" name="officeArt object"/>
          <p:cNvPicPr/>
          <p:nvPr/>
        </p:nvPicPr>
        <p:blipFill>
          <a:blip r:embed="rId3">
            <a:extLst/>
          </a:blip>
          <a:stretch>
            <a:fillRect/>
          </a:stretch>
        </p:blipFill>
        <p:spPr>
          <a:xfrm>
            <a:off x="762000" y="914400"/>
            <a:ext cx="3280974" cy="4800600"/>
          </a:xfrm>
          <a:prstGeom prst="rect">
            <a:avLst/>
          </a:prstGeom>
          <a:ln w="12700" cap="flat">
            <a:noFill/>
            <a:miter lim="400000"/>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7601197" cy="1524000"/>
          </a:xfrm>
        </p:spPr>
        <p:txBody>
          <a:bodyPr>
            <a:normAutofit fontScale="90000"/>
          </a:bodyPr>
          <a:lstStyle/>
          <a:p>
            <a:r>
              <a:rPr lang="en-US" dirty="0" smtClean="0"/>
              <a:t>Line Judge Signal 4</a:t>
            </a:r>
            <a:br>
              <a:rPr lang="en-US" dirty="0" smtClean="0"/>
            </a:br>
            <a:r>
              <a:rPr lang="en-CA" dirty="0"/>
              <a:t>Crossing space faults, ball touched an outside object or foot fault by any player during service</a:t>
            </a:r>
            <a:endParaRPr lang="en-US" dirty="0"/>
          </a:p>
        </p:txBody>
      </p:sp>
      <p:pic>
        <p:nvPicPr>
          <p:cNvPr id="5" name="28_Flagsignals_BALL_OUT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8575" y="533400"/>
            <a:ext cx="5022850" cy="3767138"/>
          </a:xfrm>
        </p:spPr>
      </p:pic>
    </p:spTree>
    <p:extLst>
      <p:ext uri="{BB962C8B-B14F-4D97-AF65-F5344CB8AC3E}">
        <p14:creationId xmlns:p14="http://schemas.microsoft.com/office/powerpoint/2010/main" val="1158603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2" name="Group 11"/>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3" name="Straight Connector 12"/>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smtClean="0"/>
              <a:t>Introduction</a:t>
            </a:r>
            <a:endParaRPr lang="en-CA" dirty="0"/>
          </a:p>
        </p:txBody>
      </p:sp>
    </p:spTree>
    <p:extLst>
      <p:ext uri="{BB962C8B-B14F-4D97-AF65-F5344CB8AC3E}">
        <p14:creationId xmlns:p14="http://schemas.microsoft.com/office/powerpoint/2010/main" val="118564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Signal 5 – Judgement Impossible</a:t>
            </a:r>
            <a:endParaRPr lang="en-CA" dirty="0"/>
          </a:p>
        </p:txBody>
      </p:sp>
      <p:sp>
        <p:nvSpPr>
          <p:cNvPr id="3" name="Text Placeholder 2"/>
          <p:cNvSpPr>
            <a:spLocks noGrp="1"/>
          </p:cNvSpPr>
          <p:nvPr>
            <p:ph type="body" sz="half" idx="2"/>
          </p:nvPr>
        </p:nvSpPr>
        <p:spPr/>
        <p:txBody>
          <a:bodyPr>
            <a:normAutofit/>
          </a:bodyPr>
          <a:lstStyle/>
          <a:p>
            <a:pPr>
              <a:buFont typeface="Arial" pitchFamily="34" charset="0"/>
              <a:buChar char="•"/>
            </a:pPr>
            <a:r>
              <a:rPr lang="en-CA" sz="2000" dirty="0" smtClean="0"/>
              <a:t>Raise and cross both arms and hands in front of the chest</a:t>
            </a:r>
          </a:p>
          <a:p>
            <a:endParaRPr lang="en-CA" sz="2000" dirty="0"/>
          </a:p>
        </p:txBody>
      </p:sp>
      <p:sp>
        <p:nvSpPr>
          <p:cNvPr id="4" name="Picture Placeholder 3"/>
          <p:cNvSpPr>
            <a:spLocks noGrp="1"/>
          </p:cNvSpPr>
          <p:nvPr>
            <p:ph type="pic" idx="13"/>
          </p:nvPr>
        </p:nvSpPr>
        <p:spPr/>
      </p:sp>
      <p:pic>
        <p:nvPicPr>
          <p:cNvPr id="7" name="officeArt object"/>
          <p:cNvPicPr/>
          <p:nvPr/>
        </p:nvPicPr>
        <p:blipFill>
          <a:blip r:embed="rId2">
            <a:extLst/>
          </a:blip>
          <a:stretch>
            <a:fillRect/>
          </a:stretch>
        </p:blipFill>
        <p:spPr>
          <a:xfrm>
            <a:off x="762000" y="914400"/>
            <a:ext cx="3280974" cy="4800600"/>
          </a:xfrm>
          <a:prstGeom prst="rect">
            <a:avLst/>
          </a:prstGeom>
          <a:ln w="12700" cap="flat">
            <a:noFill/>
            <a:miter lim="400000"/>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948055" cy="1524000"/>
          </a:xfrm>
        </p:spPr>
        <p:txBody>
          <a:bodyPr/>
          <a:lstStyle/>
          <a:p>
            <a:r>
              <a:rPr lang="en-US" dirty="0" smtClean="0"/>
              <a:t>Line Judge Signal 5</a:t>
            </a:r>
            <a:br>
              <a:rPr lang="en-US" dirty="0" smtClean="0"/>
            </a:br>
            <a:r>
              <a:rPr lang="en-US" dirty="0" smtClean="0"/>
              <a:t>Judgement Impossible</a:t>
            </a:r>
            <a:endParaRPr lang="en-US" dirty="0"/>
          </a:p>
        </p:txBody>
      </p:sp>
      <p:pic>
        <p:nvPicPr>
          <p:cNvPr id="5" name="28_Flagsignals_LS_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8575" y="533400"/>
            <a:ext cx="5022850" cy="3767138"/>
          </a:xfrm>
        </p:spPr>
      </p:pic>
    </p:spTree>
    <p:extLst>
      <p:ext uri="{BB962C8B-B14F-4D97-AF65-F5344CB8AC3E}">
        <p14:creationId xmlns:p14="http://schemas.microsoft.com/office/powerpoint/2010/main" val="1421049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smtClean="0"/>
              <a:t>Line Judge Structures</a:t>
            </a:r>
            <a:endParaRPr lang="en-CA" dirty="0"/>
          </a:p>
        </p:txBody>
      </p:sp>
      <p:sp>
        <p:nvSpPr>
          <p:cNvPr id="3" name="Subtitle 2"/>
          <p:cNvSpPr>
            <a:spLocks noGrp="1"/>
          </p:cNvSpPr>
          <p:nvPr>
            <p:ph type="subTitle" idx="1"/>
          </p:nvPr>
        </p:nvSpPr>
        <p:spPr>
          <a:xfrm>
            <a:off x="3810667" y="3843868"/>
            <a:ext cx="3959352" cy="1564744"/>
          </a:xfrm>
        </p:spPr>
        <p:txBody>
          <a:bodyPr>
            <a:normAutofit/>
          </a:bodyPr>
          <a:lstStyle/>
          <a:p>
            <a:r>
              <a:rPr lang="en-CA" dirty="0"/>
              <a:t>Rule 27.1 of the Volleyball Canada rulebook</a:t>
            </a:r>
          </a:p>
        </p:txBody>
      </p:sp>
    </p:spTree>
    <p:extLst>
      <p:ext uri="{BB962C8B-B14F-4D97-AF65-F5344CB8AC3E}">
        <p14:creationId xmlns:p14="http://schemas.microsoft.com/office/powerpoint/2010/main" val="2932753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Location and positioning</a:t>
            </a:r>
            <a:endParaRPr lang="en-CA" dirty="0"/>
          </a:p>
        </p:txBody>
      </p:sp>
      <p:sp>
        <p:nvSpPr>
          <p:cNvPr id="3" name="Content Placeholder 2"/>
          <p:cNvSpPr>
            <a:spLocks noGrp="1"/>
          </p:cNvSpPr>
          <p:nvPr>
            <p:ph idx="1"/>
          </p:nvPr>
        </p:nvSpPr>
        <p:spPr/>
        <p:txBody>
          <a:bodyPr>
            <a:normAutofit fontScale="92500"/>
          </a:bodyPr>
          <a:lstStyle/>
          <a:p>
            <a:r>
              <a:rPr lang="en-CA" dirty="0" smtClean="0"/>
              <a:t>Rule 27.1 – Location</a:t>
            </a:r>
          </a:p>
          <a:p>
            <a:pPr lvl="1"/>
            <a:r>
              <a:rPr lang="en-CA" dirty="0" smtClean="0"/>
              <a:t>If only two Line Judges are used, they stand at the corners of the court closest to the right hand of each referee, diagonally at 1 to 2 m from the corner</a:t>
            </a:r>
          </a:p>
          <a:p>
            <a:pPr lvl="2"/>
            <a:r>
              <a:rPr lang="en-CA" dirty="0" smtClean="0"/>
              <a:t>Each one of them controls both the end line and side line on his/her side</a:t>
            </a:r>
          </a:p>
          <a:p>
            <a:pPr lvl="1"/>
            <a:r>
              <a:rPr lang="en-CA" dirty="0" smtClean="0"/>
              <a:t>Four Line Judges – they stand in the free zone at 1 to 3m from each corner of the court, on the imaginary extension of the line that they control</a:t>
            </a:r>
          </a:p>
          <a:p>
            <a:pPr lvl="1"/>
            <a:endParaRPr lang="en-CA" sz="1100" dirty="0" smtClean="0"/>
          </a:p>
          <a:p>
            <a:pPr lvl="1"/>
            <a:r>
              <a:rPr lang="en-CA" dirty="0" smtClean="0"/>
              <a:t>The locations of the line judges are maintained throughout the entirety of the match</a:t>
            </a:r>
            <a:endParaRPr lang="en-CA"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80" y="1459676"/>
            <a:ext cx="3563258" cy="1143000"/>
          </a:xfrm>
        </p:spPr>
        <p:txBody>
          <a:bodyPr>
            <a:normAutofit/>
          </a:bodyPr>
          <a:lstStyle/>
          <a:p>
            <a:r>
              <a:rPr lang="en-CA" dirty="0" smtClean="0"/>
              <a:t>Location for 2</a:t>
            </a:r>
            <a:br>
              <a:rPr lang="en-CA" dirty="0" smtClean="0"/>
            </a:br>
            <a:r>
              <a:rPr lang="en-CA" dirty="0" smtClean="0"/>
              <a:t>Line Judges</a:t>
            </a:r>
            <a:endParaRPr lang="en-CA" dirty="0"/>
          </a:p>
        </p:txBody>
      </p:sp>
      <p:sp>
        <p:nvSpPr>
          <p:cNvPr id="3" name="Text Placeholder 2"/>
          <p:cNvSpPr>
            <a:spLocks noGrp="1"/>
          </p:cNvSpPr>
          <p:nvPr>
            <p:ph type="body" sz="half" idx="2"/>
          </p:nvPr>
        </p:nvSpPr>
        <p:spPr>
          <a:xfrm>
            <a:off x="4683280" y="2731324"/>
            <a:ext cx="3665073" cy="2082800"/>
          </a:xfrm>
        </p:spPr>
        <p:txBody>
          <a:bodyPr>
            <a:normAutofit/>
          </a:bodyPr>
          <a:lstStyle/>
          <a:p>
            <a:pPr marL="285750" indent="-285750">
              <a:buFont typeface="Arial" charset="0"/>
              <a:buChar char="•"/>
            </a:pPr>
            <a:r>
              <a:rPr lang="en-CA" dirty="0" smtClean="0"/>
              <a:t>Positioned to the right hand of each referee</a:t>
            </a:r>
          </a:p>
          <a:p>
            <a:pPr marL="285750" indent="-285750">
              <a:buFont typeface="Arial" charset="0"/>
              <a:buChar char="•"/>
            </a:pPr>
            <a:r>
              <a:rPr lang="en-CA" dirty="0" smtClean="0"/>
              <a:t>Stands diagonally at 1 to 2 m from the corner</a:t>
            </a:r>
          </a:p>
          <a:p>
            <a:pPr marL="285750" indent="-285750">
              <a:buFont typeface="Arial" charset="0"/>
              <a:buChar char="•"/>
            </a:pPr>
            <a:r>
              <a:rPr lang="en-CA" dirty="0" smtClean="0"/>
              <a:t>Controls both the end line and side line on his/her side</a:t>
            </a:r>
          </a:p>
        </p:txBody>
      </p:sp>
      <p:pic>
        <p:nvPicPr>
          <p:cNvPr id="4" name="Picture 3"/>
          <p:cNvPicPr>
            <a:picLocks noChangeAspect="1"/>
          </p:cNvPicPr>
          <p:nvPr/>
        </p:nvPicPr>
        <p:blipFill>
          <a:blip r:embed="rId2"/>
          <a:stretch>
            <a:fillRect/>
          </a:stretch>
        </p:blipFill>
        <p:spPr>
          <a:xfrm>
            <a:off x="0" y="0"/>
            <a:ext cx="4574738" cy="6858000"/>
          </a:xfrm>
          <a:prstGeom prst="rect">
            <a:avLst/>
          </a:prstGeom>
        </p:spPr>
      </p:pic>
    </p:spTree>
    <p:extLst>
      <p:ext uri="{BB962C8B-B14F-4D97-AF65-F5344CB8AC3E}">
        <p14:creationId xmlns:p14="http://schemas.microsoft.com/office/powerpoint/2010/main" val="1109441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930" y="1447800"/>
            <a:ext cx="3563258" cy="1143000"/>
          </a:xfrm>
        </p:spPr>
        <p:txBody>
          <a:bodyPr>
            <a:normAutofit/>
          </a:bodyPr>
          <a:lstStyle/>
          <a:p>
            <a:r>
              <a:rPr lang="en-CA" dirty="0" smtClean="0"/>
              <a:t>Location for 4</a:t>
            </a:r>
            <a:br>
              <a:rPr lang="en-CA" dirty="0" smtClean="0"/>
            </a:br>
            <a:r>
              <a:rPr lang="en-CA" dirty="0" smtClean="0"/>
              <a:t>Line Judges</a:t>
            </a:r>
            <a:endParaRPr lang="en-CA" dirty="0"/>
          </a:p>
        </p:txBody>
      </p:sp>
      <p:sp>
        <p:nvSpPr>
          <p:cNvPr id="3" name="Text Placeholder 2"/>
          <p:cNvSpPr>
            <a:spLocks noGrp="1"/>
          </p:cNvSpPr>
          <p:nvPr>
            <p:ph type="body" sz="half" idx="2"/>
          </p:nvPr>
        </p:nvSpPr>
        <p:spPr>
          <a:xfrm>
            <a:off x="4672965" y="2731325"/>
            <a:ext cx="3564223" cy="2082800"/>
          </a:xfrm>
        </p:spPr>
        <p:txBody>
          <a:bodyPr>
            <a:normAutofit/>
          </a:bodyPr>
          <a:lstStyle/>
          <a:p>
            <a:pPr marL="285750" indent="-285750">
              <a:buFont typeface="Arial" charset="0"/>
              <a:buChar char="•"/>
            </a:pPr>
            <a:r>
              <a:rPr lang="en-CA" dirty="0" smtClean="0"/>
              <a:t>Stand in the free zone 1 to 3 m from each corner of the court, on the imaginary extension of the line that they control</a:t>
            </a:r>
          </a:p>
          <a:p>
            <a:endParaRPr lang="en-CA" dirty="0"/>
          </a:p>
        </p:txBody>
      </p:sp>
      <p:pic>
        <p:nvPicPr>
          <p:cNvPr id="6" name="Picture 5"/>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1887526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566444" y="1941393"/>
            <a:ext cx="2599632" cy="2975216"/>
          </a:xfrm>
          <a:prstGeom prst="rect">
            <a:avLst/>
          </a:prstGeom>
          <a:effectLst>
            <a:innerShdw blurRad="57150" dist="38100" dir="14460000">
              <a:prstClr val="black">
                <a:alpha val="70000"/>
              </a:prstClr>
            </a:innerShdw>
          </a:effectLst>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490875" y="685800"/>
            <a:ext cx="5345905" cy="2971801"/>
          </a:xfrm>
        </p:spPr>
        <p:txBody>
          <a:bodyPr>
            <a:normAutofit/>
          </a:bodyPr>
          <a:lstStyle/>
          <a:p>
            <a:r>
              <a:rPr lang="en-CA" dirty="0" smtClean="0"/>
              <a:t>Prior to the match</a:t>
            </a:r>
            <a:endParaRPr lang="en-CA" dirty="0"/>
          </a:p>
        </p:txBody>
      </p:sp>
    </p:spTree>
    <p:extLst>
      <p:ext uri="{BB962C8B-B14F-4D97-AF65-F5344CB8AC3E}">
        <p14:creationId xmlns:p14="http://schemas.microsoft.com/office/powerpoint/2010/main" val="4235296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Professionalism</a:t>
            </a:r>
            <a:endParaRPr lang="en-CA" dirty="0"/>
          </a:p>
        </p:txBody>
      </p:sp>
      <p:sp>
        <p:nvSpPr>
          <p:cNvPr id="3" name="Content Placeholder 2"/>
          <p:cNvSpPr>
            <a:spLocks noGrp="1"/>
          </p:cNvSpPr>
          <p:nvPr>
            <p:ph idx="1"/>
          </p:nvPr>
        </p:nvSpPr>
        <p:spPr/>
        <p:txBody>
          <a:bodyPr>
            <a:normAutofit/>
          </a:bodyPr>
          <a:lstStyle/>
          <a:p>
            <a:r>
              <a:rPr lang="en-CA" dirty="0" smtClean="0"/>
              <a:t>Just like the referees, line judges must prepare themselves before the match in order to achieve:</a:t>
            </a:r>
          </a:p>
          <a:p>
            <a:pPr lvl="1"/>
            <a:r>
              <a:rPr lang="en-CA" dirty="0"/>
              <a:t>T</a:t>
            </a:r>
            <a:r>
              <a:rPr lang="en-CA" dirty="0" smtClean="0"/>
              <a:t>he best level of concentration possible</a:t>
            </a:r>
          </a:p>
          <a:p>
            <a:pPr lvl="1"/>
            <a:r>
              <a:rPr lang="en-CA" dirty="0" smtClean="0"/>
              <a:t>The best level of personal conditioning for conducting the match in a good manner</a:t>
            </a:r>
          </a:p>
          <a:p>
            <a:endParaRPr lang="en-CA" sz="1200" dirty="0" smtClean="0"/>
          </a:p>
          <a:p>
            <a:r>
              <a:rPr lang="en-CA" dirty="0" smtClean="0"/>
              <a:t>Line judges must present themselves (in uniform) at the Scorer’s table at least 45 minutes before the start of the match</a:t>
            </a:r>
            <a:endParaRPr lang="en-CA"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953000"/>
            <a:ext cx="6554867" cy="1206500"/>
          </a:xfrm>
        </p:spPr>
        <p:txBody>
          <a:bodyPr/>
          <a:lstStyle/>
          <a:p>
            <a:r>
              <a:rPr lang="en-CA" dirty="0" smtClean="0"/>
              <a:t>Referee meeting</a:t>
            </a:r>
            <a:endParaRPr lang="en-CA" dirty="0"/>
          </a:p>
        </p:txBody>
      </p:sp>
      <p:sp>
        <p:nvSpPr>
          <p:cNvPr id="3" name="Content Placeholder 2"/>
          <p:cNvSpPr>
            <a:spLocks noGrp="1"/>
          </p:cNvSpPr>
          <p:nvPr>
            <p:ph idx="1"/>
          </p:nvPr>
        </p:nvSpPr>
        <p:spPr>
          <a:xfrm>
            <a:off x="533400" y="241300"/>
            <a:ext cx="7124700" cy="4711700"/>
          </a:xfrm>
        </p:spPr>
        <p:txBody>
          <a:bodyPr>
            <a:normAutofit lnSpcReduction="10000"/>
          </a:bodyPr>
          <a:lstStyle/>
          <a:p>
            <a:r>
              <a:rPr lang="en-CA" dirty="0" smtClean="0"/>
              <a:t>Before the match begins, the first referee will meet and provide instructions to the members of the referee corps</a:t>
            </a:r>
          </a:p>
          <a:p>
            <a:r>
              <a:rPr lang="en-CA" dirty="0" smtClean="0"/>
              <a:t>The instructions of the first referee will:</a:t>
            </a:r>
          </a:p>
          <a:p>
            <a:pPr lvl="1"/>
            <a:r>
              <a:rPr lang="en-CA" dirty="0"/>
              <a:t>C</a:t>
            </a:r>
            <a:r>
              <a:rPr lang="en-CA" dirty="0" smtClean="0"/>
              <a:t>over all facets of game management</a:t>
            </a:r>
          </a:p>
          <a:p>
            <a:pPr lvl="1"/>
            <a:r>
              <a:rPr lang="en-CA" dirty="0" smtClean="0"/>
              <a:t>Initiate the communication process amongst the referee corps</a:t>
            </a:r>
          </a:p>
          <a:p>
            <a:pPr lvl="1"/>
            <a:r>
              <a:rPr lang="en-CA" dirty="0" smtClean="0"/>
              <a:t>Provide the designated positional assignment for the duration of a match</a:t>
            </a:r>
          </a:p>
          <a:p>
            <a:r>
              <a:rPr lang="en-CA" dirty="0" smtClean="0"/>
              <a:t>It is critical that the instructions of the meeting are comprehended concisely to eliminate miscommunication during a match</a:t>
            </a:r>
          </a:p>
          <a:p>
            <a:r>
              <a:rPr lang="en-CA" dirty="0" smtClean="0"/>
              <a:t>If an instruction is not clearly understood, the line judge must respectfully request clarification</a:t>
            </a:r>
            <a:endParaRPr lang="en-CA" dirty="0"/>
          </a:p>
        </p:txBody>
      </p:sp>
    </p:spTree>
    <p:extLst>
      <p:ext uri="{BB962C8B-B14F-4D97-AF65-F5344CB8AC3E}">
        <p14:creationId xmlns:p14="http://schemas.microsoft.com/office/powerpoint/2010/main" val="1354790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match Protocols</a:t>
            </a:r>
            <a:endParaRPr lang="en-CA" dirty="0"/>
          </a:p>
        </p:txBody>
      </p:sp>
      <p:sp>
        <p:nvSpPr>
          <p:cNvPr id="3" name="Content Placeholder 2"/>
          <p:cNvSpPr>
            <a:spLocks noGrp="1"/>
          </p:cNvSpPr>
          <p:nvPr>
            <p:ph idx="1"/>
          </p:nvPr>
        </p:nvSpPr>
        <p:spPr/>
        <p:txBody>
          <a:bodyPr>
            <a:normAutofit lnSpcReduction="10000"/>
          </a:bodyPr>
          <a:lstStyle/>
          <a:p>
            <a:r>
              <a:rPr lang="en-CA" dirty="0"/>
              <a:t>L</a:t>
            </a:r>
            <a:r>
              <a:rPr lang="en-CA" dirty="0" smtClean="0"/>
              <a:t>ine judges are responsible for studying and understanding their responsibilities towards protocols associated with:</a:t>
            </a:r>
          </a:p>
          <a:p>
            <a:pPr lvl="1"/>
            <a:r>
              <a:rPr lang="en-CA" dirty="0" smtClean="0"/>
              <a:t>Presentation of the teams and match</a:t>
            </a:r>
          </a:p>
          <a:p>
            <a:pPr lvl="1"/>
            <a:r>
              <a:rPr lang="en-CA" dirty="0" smtClean="0"/>
              <a:t>National anthems</a:t>
            </a:r>
          </a:p>
          <a:p>
            <a:pPr lvl="1"/>
            <a:r>
              <a:rPr lang="en-CA" dirty="0" smtClean="0"/>
              <a:t>Post-match protocols</a:t>
            </a:r>
          </a:p>
          <a:p>
            <a:endParaRPr lang="en-CA" sz="1200" dirty="0" smtClean="0"/>
          </a:p>
          <a:p>
            <a:r>
              <a:rPr lang="en-CA" dirty="0" smtClean="0"/>
              <a:t>Line judges must understand that domestic competition protocols may be different from league to league, province to province and nationally</a:t>
            </a:r>
          </a:p>
        </p:txBody>
      </p:sp>
    </p:spTree>
    <p:extLst>
      <p:ext uri="{BB962C8B-B14F-4D97-AF65-F5344CB8AC3E}">
        <p14:creationId xmlns:p14="http://schemas.microsoft.com/office/powerpoint/2010/main" val="115137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Importance of Line Judges</a:t>
            </a:r>
            <a:endParaRPr lang="en-CA" dirty="0"/>
          </a:p>
        </p:txBody>
      </p:sp>
      <p:sp>
        <p:nvSpPr>
          <p:cNvPr id="3" name="Content Placeholder 2"/>
          <p:cNvSpPr>
            <a:spLocks noGrp="1"/>
          </p:cNvSpPr>
          <p:nvPr>
            <p:ph idx="1"/>
          </p:nvPr>
        </p:nvSpPr>
        <p:spPr/>
        <p:txBody>
          <a:bodyPr/>
          <a:lstStyle/>
          <a:p>
            <a:r>
              <a:rPr lang="en-CA" dirty="0" smtClean="0"/>
              <a:t>All members of the referee corps are trained observers, this is especially true for line judges</a:t>
            </a:r>
          </a:p>
          <a:p>
            <a:endParaRPr lang="en-CA" sz="1400" dirty="0" smtClean="0"/>
          </a:p>
          <a:p>
            <a:r>
              <a:rPr lang="en-CA" dirty="0" smtClean="0"/>
              <a:t>Line judges play an essential role in the execution of a match</a:t>
            </a:r>
          </a:p>
          <a:p>
            <a:endParaRPr lang="en-CA" sz="1400" dirty="0"/>
          </a:p>
          <a:p>
            <a:r>
              <a:rPr lang="en-CA" dirty="0" smtClean="0"/>
              <a:t>Line judges collaborate directly with the first referee, to whom they provide information concerning faults, which are within their area of jurisdiction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566444" y="1941393"/>
            <a:ext cx="2599632" cy="2975216"/>
          </a:xfrm>
          <a:prstGeom prst="rect">
            <a:avLst/>
          </a:prstGeom>
          <a:effectLst>
            <a:innerShdw blurRad="57150" dist="38100" dir="14460000">
              <a:prstClr val="black">
                <a:alpha val="70000"/>
              </a:prstClr>
            </a:innerShdw>
          </a:effectLst>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490875" y="685800"/>
            <a:ext cx="5345905" cy="2971801"/>
          </a:xfrm>
        </p:spPr>
        <p:txBody>
          <a:bodyPr>
            <a:normAutofit/>
          </a:bodyPr>
          <a:lstStyle/>
          <a:p>
            <a:r>
              <a:rPr lang="en-CA" dirty="0" smtClean="0"/>
              <a:t>During the match</a:t>
            </a:r>
            <a:endParaRPr lang="en-CA" dirty="0"/>
          </a:p>
        </p:txBody>
      </p:sp>
    </p:spTree>
    <p:extLst>
      <p:ext uri="{BB962C8B-B14F-4D97-AF65-F5344CB8AC3E}">
        <p14:creationId xmlns:p14="http://schemas.microsoft.com/office/powerpoint/2010/main" val="570780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Body Positioning</a:t>
            </a:r>
            <a:endParaRPr lang="en-CA" dirty="0"/>
          </a:p>
        </p:txBody>
      </p:sp>
      <p:sp>
        <p:nvSpPr>
          <p:cNvPr id="3" name="Content Placeholder 2"/>
          <p:cNvSpPr>
            <a:spLocks noGrp="1"/>
          </p:cNvSpPr>
          <p:nvPr>
            <p:ph idx="1"/>
          </p:nvPr>
        </p:nvSpPr>
        <p:spPr>
          <a:xfrm>
            <a:off x="533400" y="533400"/>
            <a:ext cx="6554867" cy="4343400"/>
          </a:xfrm>
        </p:spPr>
        <p:txBody>
          <a:bodyPr>
            <a:normAutofit/>
          </a:bodyPr>
          <a:lstStyle/>
          <a:p>
            <a:r>
              <a:rPr lang="en-CA" dirty="0" smtClean="0"/>
              <a:t>Volleyball can be characterized by three phases:</a:t>
            </a:r>
          </a:p>
          <a:p>
            <a:pPr lvl="1"/>
            <a:r>
              <a:rPr lang="en-CA" dirty="0" smtClean="0"/>
              <a:t>Playing actions</a:t>
            </a:r>
          </a:p>
          <a:p>
            <a:pPr lvl="1"/>
            <a:r>
              <a:rPr lang="en-CA" dirty="0" smtClean="0"/>
              <a:t>Intervals between rallies</a:t>
            </a:r>
          </a:p>
          <a:p>
            <a:pPr lvl="1"/>
            <a:r>
              <a:rPr lang="en-CA" dirty="0" smtClean="0"/>
              <a:t>Interruptions</a:t>
            </a:r>
          </a:p>
          <a:p>
            <a:r>
              <a:rPr lang="en-CA" dirty="0" smtClean="0"/>
              <a:t>During these three phases, the line judge must actively adopt different body positions:</a:t>
            </a:r>
          </a:p>
          <a:p>
            <a:pPr lvl="1"/>
            <a:r>
              <a:rPr lang="en-CA" dirty="0"/>
              <a:t>Position of rest</a:t>
            </a:r>
          </a:p>
          <a:p>
            <a:pPr lvl="1"/>
            <a:r>
              <a:rPr lang="en-CA" dirty="0" smtClean="0"/>
              <a:t>Position of attention</a:t>
            </a:r>
          </a:p>
          <a:p>
            <a:pPr lvl="1"/>
            <a:r>
              <a:rPr lang="en-CA" dirty="0" smtClean="0"/>
              <a:t>Position of flag signal execution</a:t>
            </a:r>
          </a:p>
          <a:p>
            <a:pPr lvl="1"/>
            <a:r>
              <a:rPr lang="en-CA" dirty="0" smtClean="0"/>
              <a:t>Corner position</a:t>
            </a:r>
            <a:endParaRPr lang="en-CA"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Body Positioning</a:t>
            </a:r>
            <a:endParaRPr lang="en-CA" dirty="0"/>
          </a:p>
        </p:txBody>
      </p:sp>
      <p:sp>
        <p:nvSpPr>
          <p:cNvPr id="3" name="Content Placeholder 2"/>
          <p:cNvSpPr>
            <a:spLocks noGrp="1"/>
          </p:cNvSpPr>
          <p:nvPr>
            <p:ph idx="1"/>
          </p:nvPr>
        </p:nvSpPr>
        <p:spPr>
          <a:xfrm>
            <a:off x="533400" y="355600"/>
            <a:ext cx="7708900" cy="4343400"/>
          </a:xfrm>
        </p:spPr>
        <p:txBody>
          <a:bodyPr>
            <a:normAutofit lnSpcReduction="10000"/>
          </a:bodyPr>
          <a:lstStyle/>
          <a:p>
            <a:r>
              <a:rPr lang="en-CA" dirty="0" smtClean="0"/>
              <a:t>Position of Rest</a:t>
            </a:r>
          </a:p>
          <a:p>
            <a:pPr lvl="1"/>
            <a:r>
              <a:rPr lang="en-CA" dirty="0" smtClean="0"/>
              <a:t>Standing upright in a relaxed manner with the flag resting against the outside of the leg</a:t>
            </a:r>
          </a:p>
          <a:p>
            <a:r>
              <a:rPr lang="en-CA" dirty="0" smtClean="0"/>
              <a:t>Position of Attention</a:t>
            </a:r>
          </a:p>
          <a:p>
            <a:pPr lvl="1"/>
            <a:r>
              <a:rPr lang="en-CA" dirty="0" smtClean="0"/>
              <a:t>An athletic position with the left foot in front of the right and a bend at the knees.  The flag sitting against the outside of the leg</a:t>
            </a:r>
          </a:p>
          <a:p>
            <a:r>
              <a:rPr lang="en-CA" dirty="0" smtClean="0"/>
              <a:t>Position of Flag Signal Execution</a:t>
            </a:r>
          </a:p>
          <a:p>
            <a:pPr lvl="1"/>
            <a:r>
              <a:rPr lang="en-CA" dirty="0" smtClean="0"/>
              <a:t>Standing erect, feet together with the flag positioned to display the correct signal</a:t>
            </a:r>
          </a:p>
          <a:p>
            <a:r>
              <a:rPr lang="en-CA" dirty="0" smtClean="0"/>
              <a:t>Corner Position</a:t>
            </a:r>
          </a:p>
          <a:p>
            <a:pPr lvl="1"/>
            <a:r>
              <a:rPr lang="en-CA" dirty="0" smtClean="0"/>
              <a:t>Used for specific interruptions, intervals and extended delays</a:t>
            </a:r>
            <a:endParaRPr lang="en-CA" dirty="0"/>
          </a:p>
        </p:txBody>
      </p:sp>
    </p:spTree>
    <p:extLst>
      <p:ext uri="{BB962C8B-B14F-4D97-AF65-F5344CB8AC3E}">
        <p14:creationId xmlns:p14="http://schemas.microsoft.com/office/powerpoint/2010/main" val="62548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930" y="201882"/>
            <a:ext cx="3563258" cy="1650670"/>
          </a:xfrm>
        </p:spPr>
        <p:txBody>
          <a:bodyPr>
            <a:normAutofit/>
          </a:bodyPr>
          <a:lstStyle/>
          <a:p>
            <a:r>
              <a:rPr lang="en-CA" dirty="0" smtClean="0"/>
              <a:t>Corner position</a:t>
            </a:r>
            <a:endParaRPr lang="en-CA" dirty="0"/>
          </a:p>
        </p:txBody>
      </p:sp>
      <p:sp>
        <p:nvSpPr>
          <p:cNvPr id="5" name="Text Placeholder 4"/>
          <p:cNvSpPr>
            <a:spLocks noGrp="1"/>
          </p:cNvSpPr>
          <p:nvPr>
            <p:ph type="body" sz="half" idx="2"/>
          </p:nvPr>
        </p:nvSpPr>
        <p:spPr>
          <a:xfrm>
            <a:off x="4673930" y="2006600"/>
            <a:ext cx="3758870" cy="3098800"/>
          </a:xfrm>
        </p:spPr>
        <p:txBody>
          <a:bodyPr>
            <a:normAutofit/>
          </a:bodyPr>
          <a:lstStyle/>
          <a:p>
            <a:r>
              <a:rPr lang="en-CA"/>
              <a:t>During time-outs, technical time-outs, set intervals and extended delays to the match, the line judges position themselves at the corner of the playing area, in order not to interfere with players’ warm-up and not to cover advertising panels.</a:t>
            </a:r>
          </a:p>
          <a:p>
            <a:endParaRPr lang="en-US" dirty="0"/>
          </a:p>
        </p:txBody>
      </p:sp>
      <p:pic>
        <p:nvPicPr>
          <p:cNvPr id="7" name="Picture 6"/>
          <p:cNvPicPr>
            <a:picLocks noChangeAspect="1"/>
          </p:cNvPicPr>
          <p:nvPr/>
        </p:nvPicPr>
        <p:blipFill>
          <a:blip r:embed="rId2"/>
          <a:stretch>
            <a:fillRect/>
          </a:stretch>
        </p:blipFill>
        <p:spPr>
          <a:xfrm>
            <a:off x="0" y="0"/>
            <a:ext cx="4574738" cy="6858000"/>
          </a:xfrm>
          <a:prstGeom prst="rect">
            <a:avLst/>
          </a:prstGeom>
        </p:spPr>
      </p:pic>
    </p:spTree>
    <p:extLst>
      <p:ext uri="{BB962C8B-B14F-4D97-AF65-F5344CB8AC3E}">
        <p14:creationId xmlns:p14="http://schemas.microsoft.com/office/powerpoint/2010/main" val="1292828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Body Positioning</a:t>
            </a:r>
            <a:br>
              <a:rPr lang="en-CA" dirty="0" smtClean="0"/>
            </a:br>
            <a:r>
              <a:rPr lang="en-CA" dirty="0" smtClean="0"/>
              <a:t>Playing actions</a:t>
            </a:r>
            <a:endParaRPr lang="en-CA" dirty="0"/>
          </a:p>
        </p:txBody>
      </p:sp>
      <p:sp>
        <p:nvSpPr>
          <p:cNvPr id="3" name="Content Placeholder 2"/>
          <p:cNvSpPr>
            <a:spLocks noGrp="1"/>
          </p:cNvSpPr>
          <p:nvPr>
            <p:ph idx="1"/>
          </p:nvPr>
        </p:nvSpPr>
        <p:spPr>
          <a:xfrm>
            <a:off x="533400" y="533400"/>
            <a:ext cx="7493000" cy="4343400"/>
          </a:xfrm>
        </p:spPr>
        <p:txBody>
          <a:bodyPr>
            <a:normAutofit/>
          </a:bodyPr>
          <a:lstStyle/>
          <a:p>
            <a:r>
              <a:rPr lang="en-CA" dirty="0" smtClean="0"/>
              <a:t>During playing actions, there are three time segments to consider:</a:t>
            </a:r>
          </a:p>
          <a:p>
            <a:pPr lvl="1"/>
            <a:r>
              <a:rPr lang="en-CA" dirty="0" smtClean="0"/>
              <a:t>Prior to the 1</a:t>
            </a:r>
            <a:r>
              <a:rPr lang="en-CA" baseline="30000" dirty="0" smtClean="0"/>
              <a:t>st</a:t>
            </a:r>
            <a:r>
              <a:rPr lang="en-CA" dirty="0" smtClean="0"/>
              <a:t> referee’s whistle authorizing service</a:t>
            </a:r>
          </a:p>
          <a:p>
            <a:pPr lvl="1"/>
            <a:r>
              <a:rPr lang="en-CA" dirty="0" smtClean="0"/>
              <a:t>After to the 1</a:t>
            </a:r>
            <a:r>
              <a:rPr lang="en-CA" baseline="30000" dirty="0" smtClean="0"/>
              <a:t>st</a:t>
            </a:r>
            <a:r>
              <a:rPr lang="en-CA" dirty="0" smtClean="0"/>
              <a:t> referee’s whistle authorizing service</a:t>
            </a:r>
          </a:p>
          <a:p>
            <a:pPr lvl="1"/>
            <a:r>
              <a:rPr lang="en-CA" dirty="0" smtClean="0"/>
              <a:t>At the end of the rally</a:t>
            </a:r>
            <a:endParaRPr lang="en-CA" sz="1200" dirty="0"/>
          </a:p>
          <a:p>
            <a:r>
              <a:rPr lang="en-CA" dirty="0" smtClean="0"/>
              <a:t>This is the most important phase of a line judge’s function</a:t>
            </a:r>
          </a:p>
          <a:p>
            <a:r>
              <a:rPr lang="en-CA" dirty="0" smtClean="0"/>
              <a:t>The quality of judgment depends on concentration and the ability to direct attention to the point or area concerned, using small appropriate movements</a:t>
            </a:r>
            <a:endParaRPr lang="en-CA" dirty="0"/>
          </a:p>
        </p:txBody>
      </p:sp>
    </p:spTree>
    <p:extLst>
      <p:ext uri="{BB962C8B-B14F-4D97-AF65-F5344CB8AC3E}">
        <p14:creationId xmlns:p14="http://schemas.microsoft.com/office/powerpoint/2010/main" val="1723011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Body Positioning</a:t>
            </a:r>
            <a:br>
              <a:rPr lang="en-CA" dirty="0" smtClean="0"/>
            </a:br>
            <a:r>
              <a:rPr lang="en-CA" dirty="0" smtClean="0"/>
              <a:t>flag signal execution</a:t>
            </a:r>
            <a:endParaRPr lang="en-CA" dirty="0"/>
          </a:p>
        </p:txBody>
      </p:sp>
      <p:sp>
        <p:nvSpPr>
          <p:cNvPr id="3" name="Content Placeholder 2"/>
          <p:cNvSpPr>
            <a:spLocks noGrp="1"/>
          </p:cNvSpPr>
          <p:nvPr>
            <p:ph idx="1"/>
          </p:nvPr>
        </p:nvSpPr>
        <p:spPr>
          <a:xfrm>
            <a:off x="533400" y="533400"/>
            <a:ext cx="7493000" cy="4343400"/>
          </a:xfrm>
        </p:spPr>
        <p:txBody>
          <a:bodyPr>
            <a:normAutofit/>
          </a:bodyPr>
          <a:lstStyle/>
          <a:p>
            <a:r>
              <a:rPr lang="en-CA" dirty="0" smtClean="0"/>
              <a:t>At the end of a rally, one (or more) line judge(s) will be required to make an official signal</a:t>
            </a:r>
          </a:p>
          <a:p>
            <a:r>
              <a:rPr lang="en-CA" dirty="0" smtClean="0"/>
              <a:t>When making an official signal, there are several factors a line judge needs to consider:</a:t>
            </a:r>
          </a:p>
          <a:p>
            <a:pPr lvl="1"/>
            <a:r>
              <a:rPr lang="en-CA" dirty="0" smtClean="0"/>
              <a:t>The signal must be made quickly</a:t>
            </a:r>
          </a:p>
          <a:p>
            <a:pPr lvl="1"/>
            <a:r>
              <a:rPr lang="en-CA" dirty="0" smtClean="0"/>
              <a:t>A good flag signal can be heard</a:t>
            </a:r>
          </a:p>
          <a:p>
            <a:pPr lvl="1"/>
            <a:r>
              <a:rPr lang="en-CA" dirty="0" smtClean="0"/>
              <a:t>The signal is maintained for a moment</a:t>
            </a:r>
          </a:p>
          <a:p>
            <a:pPr lvl="1"/>
            <a:r>
              <a:rPr lang="en-CA" dirty="0" smtClean="0"/>
              <a:t>The line judge communicates directly with the first referee via eye contact</a:t>
            </a:r>
            <a:endParaRPr lang="en-CA" dirty="0"/>
          </a:p>
        </p:txBody>
      </p:sp>
    </p:spTree>
    <p:extLst>
      <p:ext uri="{BB962C8B-B14F-4D97-AF65-F5344CB8AC3E}">
        <p14:creationId xmlns:p14="http://schemas.microsoft.com/office/powerpoint/2010/main" val="678438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Techniques of Line Judges</a:t>
            </a:r>
            <a:endParaRPr lang="en-CA" dirty="0"/>
          </a:p>
        </p:txBody>
      </p:sp>
      <p:sp>
        <p:nvSpPr>
          <p:cNvPr id="3" name="Content Placeholder 2"/>
          <p:cNvSpPr>
            <a:spLocks noGrp="1"/>
          </p:cNvSpPr>
          <p:nvPr>
            <p:ph idx="1"/>
          </p:nvPr>
        </p:nvSpPr>
        <p:spPr>
          <a:xfrm>
            <a:off x="533400" y="533400"/>
            <a:ext cx="6554867" cy="4343400"/>
          </a:xfrm>
        </p:spPr>
        <p:txBody>
          <a:bodyPr>
            <a:normAutofit/>
          </a:bodyPr>
          <a:lstStyle/>
          <a:p>
            <a:r>
              <a:rPr lang="en-CA" dirty="0" smtClean="0"/>
              <a:t>Preparation is critical to the role of a line judge</a:t>
            </a:r>
          </a:p>
          <a:p>
            <a:pPr lvl="1"/>
            <a:r>
              <a:rPr lang="en-CA" dirty="0" smtClean="0"/>
              <a:t>Actively review the responsibilities as per the Rules of the Game</a:t>
            </a:r>
          </a:p>
          <a:p>
            <a:pPr lvl="1"/>
            <a:r>
              <a:rPr lang="en-CA" dirty="0" smtClean="0"/>
              <a:t>Actively review the signals as per the Rules of the Game</a:t>
            </a:r>
          </a:p>
          <a:p>
            <a:pPr lvl="1"/>
            <a:r>
              <a:rPr lang="en-CA" dirty="0" smtClean="0"/>
              <a:t>Actively review additional resource materials that are available</a:t>
            </a:r>
          </a:p>
          <a:p>
            <a:pPr lvl="1"/>
            <a:r>
              <a:rPr lang="en-CA" dirty="0" smtClean="0"/>
              <a:t>Ensure that mental and physical capacities are not inhibited in any manner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Techniques of line judges</a:t>
            </a:r>
            <a:endParaRPr lang="en-CA" dirty="0"/>
          </a:p>
        </p:txBody>
      </p:sp>
      <p:sp>
        <p:nvSpPr>
          <p:cNvPr id="3" name="Content Placeholder 2"/>
          <p:cNvSpPr>
            <a:spLocks noGrp="1"/>
          </p:cNvSpPr>
          <p:nvPr>
            <p:ph idx="1"/>
          </p:nvPr>
        </p:nvSpPr>
        <p:spPr>
          <a:xfrm>
            <a:off x="533400" y="533400"/>
            <a:ext cx="6680200" cy="4305300"/>
          </a:xfrm>
        </p:spPr>
        <p:txBody>
          <a:bodyPr>
            <a:normAutofit/>
          </a:bodyPr>
          <a:lstStyle/>
          <a:p>
            <a:r>
              <a:rPr lang="en-CA" dirty="0" smtClean="0"/>
              <a:t>Recognizing and understanding the key areas where a rally takes place allows for correct judgment at the end of rally</a:t>
            </a:r>
          </a:p>
          <a:p>
            <a:pPr lvl="1"/>
            <a:r>
              <a:rPr lang="en-CA" dirty="0" smtClean="0"/>
              <a:t>Play at the net:</a:t>
            </a:r>
          </a:p>
          <a:p>
            <a:pPr lvl="2"/>
            <a:r>
              <a:rPr lang="en-CA" dirty="0" smtClean="0"/>
              <a:t>Attack hit contact with the blocker(s)</a:t>
            </a:r>
          </a:p>
          <a:p>
            <a:pPr lvl="2"/>
            <a:r>
              <a:rPr lang="en-CA" dirty="0" smtClean="0"/>
              <a:t>Ball crossing through the external space, especially considering the imaginary extension of the antennae</a:t>
            </a:r>
          </a:p>
          <a:p>
            <a:r>
              <a:rPr lang="en-CA" dirty="0"/>
              <a:t>The ability to maintain a heightened span of attention is of major importance to the role of the line </a:t>
            </a:r>
            <a:r>
              <a:rPr lang="en-CA" dirty="0" smtClean="0"/>
              <a:t>judge</a:t>
            </a:r>
            <a:endParaRPr lang="en-CA" dirty="0"/>
          </a:p>
        </p:txBody>
      </p:sp>
    </p:spTree>
    <p:extLst>
      <p:ext uri="{BB962C8B-B14F-4D97-AF65-F5344CB8AC3E}">
        <p14:creationId xmlns:p14="http://schemas.microsoft.com/office/powerpoint/2010/main" val="583036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Techniques of line judges</a:t>
            </a:r>
            <a:endParaRPr lang="en-CA" dirty="0"/>
          </a:p>
        </p:txBody>
      </p:sp>
      <p:sp>
        <p:nvSpPr>
          <p:cNvPr id="3" name="Content Placeholder 2"/>
          <p:cNvSpPr>
            <a:spLocks noGrp="1"/>
          </p:cNvSpPr>
          <p:nvPr>
            <p:ph idx="1"/>
          </p:nvPr>
        </p:nvSpPr>
        <p:spPr>
          <a:xfrm>
            <a:off x="533400" y="419100"/>
            <a:ext cx="6807200" cy="4533900"/>
          </a:xfrm>
        </p:spPr>
        <p:txBody>
          <a:bodyPr>
            <a:normAutofit lnSpcReduction="10000"/>
          </a:bodyPr>
          <a:lstStyle/>
          <a:p>
            <a:r>
              <a:rPr lang="en-CA" dirty="0" smtClean="0"/>
              <a:t>To improve attention spans, the line judge must adopt a viewing technique by which they can continuously verify the measures concerning the area within their competence</a:t>
            </a:r>
          </a:p>
          <a:p>
            <a:pPr lvl="1"/>
            <a:r>
              <a:rPr lang="en-CA" dirty="0" smtClean="0"/>
              <a:t>Line judges shall visually scan the end line or side line and alternatively move their eyes two or three times from it to the running ball</a:t>
            </a:r>
          </a:p>
          <a:p>
            <a:pPr lvl="1"/>
            <a:r>
              <a:rPr lang="en-CA" dirty="0" smtClean="0"/>
              <a:t>This provides a temporary, automatic evaluation of the end line or side line distance from the action</a:t>
            </a:r>
          </a:p>
          <a:p>
            <a:pPr lvl="1"/>
            <a:r>
              <a:rPr lang="en-CA" dirty="0"/>
              <a:t>W</a:t>
            </a:r>
            <a:r>
              <a:rPr lang="en-CA" dirty="0" smtClean="0"/>
              <a:t>hen an attack hit occurs the eyes will automatically fixate on the end line or side line before the ball’s arrival</a:t>
            </a:r>
          </a:p>
          <a:p>
            <a:pPr lvl="1"/>
            <a:r>
              <a:rPr lang="en-CA" dirty="0" smtClean="0"/>
              <a:t>Auto fixation eliminates the need to search for the line and to lose focus while the ball passes through the line judges field of vision</a:t>
            </a:r>
          </a:p>
        </p:txBody>
      </p:sp>
    </p:spTree>
    <p:extLst>
      <p:ext uri="{BB962C8B-B14F-4D97-AF65-F5344CB8AC3E}">
        <p14:creationId xmlns:p14="http://schemas.microsoft.com/office/powerpoint/2010/main" val="556931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Movement of a line judge</a:t>
            </a:r>
            <a:endParaRPr lang="en-CA" dirty="0"/>
          </a:p>
        </p:txBody>
      </p:sp>
      <p:sp>
        <p:nvSpPr>
          <p:cNvPr id="3" name="Content Placeholder 2"/>
          <p:cNvSpPr>
            <a:spLocks noGrp="1"/>
          </p:cNvSpPr>
          <p:nvPr>
            <p:ph idx="1"/>
          </p:nvPr>
        </p:nvSpPr>
        <p:spPr>
          <a:xfrm>
            <a:off x="533400" y="533400"/>
            <a:ext cx="6554867" cy="4279900"/>
          </a:xfrm>
        </p:spPr>
        <p:txBody>
          <a:bodyPr>
            <a:normAutofit/>
          </a:bodyPr>
          <a:lstStyle/>
          <a:p>
            <a:r>
              <a:rPr lang="en-CA" dirty="0" smtClean="0"/>
              <a:t>During a rally, line judges may need to move from their assigned locations:</a:t>
            </a:r>
          </a:p>
          <a:p>
            <a:pPr lvl="1"/>
            <a:r>
              <a:rPr lang="en-CA" dirty="0" smtClean="0"/>
              <a:t>To avoid interfering with players even if this causes temporary loss of attention</a:t>
            </a:r>
          </a:p>
          <a:p>
            <a:pPr lvl="1"/>
            <a:r>
              <a:rPr lang="en-CA" dirty="0" smtClean="0"/>
              <a:t>To provide a better observation angle of balls crossing the net near to the antenna</a:t>
            </a:r>
          </a:p>
          <a:p>
            <a:pPr lvl="1"/>
            <a:r>
              <a:rPr lang="en-CA" dirty="0" smtClean="0"/>
              <a:t>To provide a better observation angle of attack hits contacting the blocker(s)</a:t>
            </a:r>
          </a:p>
          <a:p>
            <a:pPr lvl="1"/>
            <a:r>
              <a:rPr lang="en-CA" dirty="0" smtClean="0"/>
              <a:t>To accurately observe the ball contacting the court</a:t>
            </a:r>
          </a:p>
          <a:p>
            <a:pPr lvl="1"/>
            <a:r>
              <a:rPr lang="en-CA" dirty="0" smtClean="0"/>
              <a:t>To keep their body facing the action at all times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Importance of Line Judges</a:t>
            </a:r>
          </a:p>
        </p:txBody>
      </p:sp>
      <p:sp>
        <p:nvSpPr>
          <p:cNvPr id="3" name="Content Placeholder 2"/>
          <p:cNvSpPr>
            <a:spLocks noGrp="1"/>
          </p:cNvSpPr>
          <p:nvPr>
            <p:ph idx="1"/>
          </p:nvPr>
        </p:nvSpPr>
        <p:spPr/>
        <p:txBody>
          <a:bodyPr/>
          <a:lstStyle/>
          <a:p>
            <a:r>
              <a:rPr lang="en-CA" dirty="0" smtClean="0"/>
              <a:t>Line judges must comprehend that a single decision may impact the end result of a rally, set, or match</a:t>
            </a:r>
          </a:p>
          <a:p>
            <a:endParaRPr lang="en-CA" dirty="0" smtClean="0"/>
          </a:p>
          <a:p>
            <a:r>
              <a:rPr lang="en-CA" dirty="0" smtClean="0"/>
              <a:t>Line judges must be prepared, knowing their responsibilities and fulfilling the role to the best of their ability</a:t>
            </a:r>
          </a:p>
          <a:p>
            <a:endParaRPr lang="en-CA" dirty="0" smtClean="0"/>
          </a:p>
          <a:p>
            <a:r>
              <a:rPr lang="en-CA" dirty="0" smtClean="0"/>
              <a:t>Line judges are an integral member in the composition of the referee corps</a:t>
            </a:r>
            <a:endParaRPr lang="en-CA"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Positioning during service</a:t>
            </a:r>
            <a:endParaRPr lang="en-CA" dirty="0"/>
          </a:p>
        </p:txBody>
      </p:sp>
      <p:sp>
        <p:nvSpPr>
          <p:cNvPr id="3" name="Content Placeholder 2"/>
          <p:cNvSpPr>
            <a:spLocks noGrp="1"/>
          </p:cNvSpPr>
          <p:nvPr>
            <p:ph idx="1"/>
          </p:nvPr>
        </p:nvSpPr>
        <p:spPr>
          <a:xfrm>
            <a:off x="533400" y="279400"/>
            <a:ext cx="8102600" cy="4597400"/>
          </a:xfrm>
        </p:spPr>
        <p:txBody>
          <a:bodyPr>
            <a:normAutofit/>
          </a:bodyPr>
          <a:lstStyle/>
          <a:p>
            <a:r>
              <a:rPr lang="en-CA" dirty="0" smtClean="0"/>
              <a:t>2 Line Judge System</a:t>
            </a:r>
          </a:p>
          <a:p>
            <a:pPr lvl="1"/>
            <a:r>
              <a:rPr lang="en-CA" dirty="0" smtClean="0"/>
              <a:t>At the start of every rally, the responsibility of a line judge is to observe the foot faults of the server.</a:t>
            </a:r>
          </a:p>
          <a:p>
            <a:pPr lvl="1"/>
            <a:r>
              <a:rPr lang="en-CA" dirty="0"/>
              <a:t>T</a:t>
            </a:r>
            <a:r>
              <a:rPr lang="en-CA" dirty="0" smtClean="0"/>
              <a:t>he line judge on the serving team’s side must position themselves in the free zone off the extension of the end line</a:t>
            </a:r>
          </a:p>
          <a:p>
            <a:pPr lvl="1"/>
            <a:r>
              <a:rPr lang="en-CA" dirty="0" smtClean="0"/>
              <a:t>After the service contact, they quickly move back to position to observe their respective side line</a:t>
            </a:r>
          </a:p>
          <a:p>
            <a:endParaRPr lang="en-CA" dirty="0" smtClean="0"/>
          </a:p>
        </p:txBody>
      </p:sp>
    </p:spTree>
    <p:extLst>
      <p:ext uri="{BB962C8B-B14F-4D97-AF65-F5344CB8AC3E}">
        <p14:creationId xmlns:p14="http://schemas.microsoft.com/office/powerpoint/2010/main" val="939824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Positioning during service</a:t>
            </a:r>
            <a:endParaRPr lang="en-CA" dirty="0"/>
          </a:p>
        </p:txBody>
      </p:sp>
      <p:sp>
        <p:nvSpPr>
          <p:cNvPr id="3" name="Content Placeholder 2"/>
          <p:cNvSpPr>
            <a:spLocks noGrp="1"/>
          </p:cNvSpPr>
          <p:nvPr>
            <p:ph idx="1"/>
          </p:nvPr>
        </p:nvSpPr>
        <p:spPr>
          <a:xfrm>
            <a:off x="533400" y="279400"/>
            <a:ext cx="8102600" cy="4597400"/>
          </a:xfrm>
        </p:spPr>
        <p:txBody>
          <a:bodyPr>
            <a:normAutofit/>
          </a:bodyPr>
          <a:lstStyle/>
          <a:p>
            <a:r>
              <a:rPr lang="en-CA" dirty="0" smtClean="0"/>
              <a:t>4 Line Judge System</a:t>
            </a:r>
          </a:p>
          <a:p>
            <a:pPr lvl="1"/>
            <a:r>
              <a:rPr lang="en-CA" dirty="0" smtClean="0"/>
              <a:t>The line judge who controls the side line of the serving team must position himself/herself behind the service player, regardless of where the server is in the service zone</a:t>
            </a:r>
          </a:p>
          <a:p>
            <a:pPr lvl="1"/>
            <a:r>
              <a:rPr lang="en-CA" dirty="0" smtClean="0"/>
              <a:t>The line judge who controls the side line of the serving team may also have to step out of the service zone if the server starts their action near to the side line they control.  </a:t>
            </a:r>
          </a:p>
          <a:p>
            <a:pPr lvl="1"/>
            <a:r>
              <a:rPr lang="en-CA" dirty="0" smtClean="0"/>
              <a:t>After the service execution, the line judge immediately returns to position</a:t>
            </a:r>
          </a:p>
          <a:p>
            <a:endParaRPr lang="en-CA" dirty="0" smtClean="0"/>
          </a:p>
        </p:txBody>
      </p:sp>
    </p:spTree>
    <p:extLst>
      <p:ext uri="{BB962C8B-B14F-4D97-AF65-F5344CB8AC3E}">
        <p14:creationId xmlns:p14="http://schemas.microsoft.com/office/powerpoint/2010/main" val="1193268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smtClean="0"/>
              <a:t>Responsible Signaling</a:t>
            </a:r>
            <a:endParaRPr lang="en-CA" dirty="0"/>
          </a:p>
        </p:txBody>
      </p:sp>
    </p:spTree>
    <p:extLst>
      <p:ext uri="{BB962C8B-B14F-4D97-AF65-F5344CB8AC3E}">
        <p14:creationId xmlns:p14="http://schemas.microsoft.com/office/powerpoint/2010/main" val="2417265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0" y="0"/>
            <a:ext cx="3816927" cy="1143000"/>
          </a:xfrm>
        </p:spPr>
        <p:txBody>
          <a:bodyPr>
            <a:normAutofit/>
          </a:bodyPr>
          <a:lstStyle/>
          <a:p>
            <a:r>
              <a:rPr lang="en-US" dirty="0" smtClean="0"/>
              <a:t>Two Line Judge System</a:t>
            </a:r>
            <a:br>
              <a:rPr lang="en-US" dirty="0" smtClean="0"/>
            </a:br>
            <a:r>
              <a:rPr lang="en-US" dirty="0" smtClean="0"/>
              <a:t>Responsible Signaling</a:t>
            </a:r>
            <a:endParaRPr lang="en-US" dirty="0"/>
          </a:p>
        </p:txBody>
      </p:sp>
      <p:sp>
        <p:nvSpPr>
          <p:cNvPr id="4" name="Text Placeholder 3"/>
          <p:cNvSpPr>
            <a:spLocks noGrp="1"/>
          </p:cNvSpPr>
          <p:nvPr>
            <p:ph type="body" sz="half" idx="2"/>
          </p:nvPr>
        </p:nvSpPr>
        <p:spPr>
          <a:xfrm>
            <a:off x="4826000" y="1346200"/>
            <a:ext cx="3564223" cy="3556000"/>
          </a:xfrm>
        </p:spPr>
        <p:txBody>
          <a:bodyPr>
            <a:normAutofit/>
          </a:bodyPr>
          <a:lstStyle/>
          <a:p>
            <a:r>
              <a:rPr lang="en-US" dirty="0" smtClean="0"/>
              <a:t>The diagram indicates which line judge is responsible to signal when only 2 line judges are used</a:t>
            </a:r>
          </a:p>
          <a:p>
            <a:endParaRPr lang="en-US" dirty="0"/>
          </a:p>
          <a:p>
            <a:r>
              <a:rPr lang="en-US" dirty="0" smtClean="0"/>
              <a:t>The purple corners are areas where both line judges </a:t>
            </a:r>
            <a:r>
              <a:rPr lang="en-US" b="1" u="sng" dirty="0" smtClean="0"/>
              <a:t>must</a:t>
            </a:r>
            <a:r>
              <a:rPr lang="en-US" dirty="0" smtClean="0"/>
              <a:t> provide a signal in relation to their respective side line or end line</a:t>
            </a:r>
          </a:p>
          <a:p>
            <a:endParaRPr lang="en-US" dirty="0"/>
          </a:p>
        </p:txBody>
      </p:sp>
      <p:pic>
        <p:nvPicPr>
          <p:cNvPr id="6" name="Picture 5"/>
          <p:cNvPicPr>
            <a:picLocks noChangeAspect="1"/>
          </p:cNvPicPr>
          <p:nvPr/>
        </p:nvPicPr>
        <p:blipFill>
          <a:blip r:embed="rId2"/>
          <a:stretch>
            <a:fillRect/>
          </a:stretch>
        </p:blipFill>
        <p:spPr>
          <a:xfrm>
            <a:off x="0" y="0"/>
            <a:ext cx="4851599" cy="6858000"/>
          </a:xfrm>
          <a:prstGeom prst="rect">
            <a:avLst/>
          </a:prstGeom>
        </p:spPr>
      </p:pic>
    </p:spTree>
    <p:extLst>
      <p:ext uri="{BB962C8B-B14F-4D97-AF65-F5344CB8AC3E}">
        <p14:creationId xmlns:p14="http://schemas.microsoft.com/office/powerpoint/2010/main" val="1886587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half" idx="2"/>
          </p:nvPr>
        </p:nvSpPr>
        <p:spPr>
          <a:xfrm>
            <a:off x="4869283" y="1181100"/>
            <a:ext cx="3564223" cy="4483100"/>
          </a:xfrm>
        </p:spPr>
        <p:txBody>
          <a:bodyPr>
            <a:normAutofit/>
          </a:bodyPr>
          <a:lstStyle/>
          <a:p>
            <a:r>
              <a:rPr lang="en-US" dirty="0" smtClean="0"/>
              <a:t>The diagram indicates which line judge is responsible to signal when 4 line judges are used</a:t>
            </a:r>
          </a:p>
          <a:p>
            <a:endParaRPr lang="en-US" dirty="0"/>
          </a:p>
          <a:p>
            <a:r>
              <a:rPr lang="en-US" dirty="0" smtClean="0"/>
              <a:t>It must be understood that line judge 2 or 4 may not always effectively observe the ball landing inside the court.</a:t>
            </a:r>
          </a:p>
          <a:p>
            <a:r>
              <a:rPr lang="en-US" dirty="0" smtClean="0"/>
              <a:t>In these cases, line judge 1 or 3 is authorized and expected to signal ball ‘in’</a:t>
            </a:r>
          </a:p>
          <a:p>
            <a:endParaRPr lang="en-US" dirty="0"/>
          </a:p>
        </p:txBody>
      </p:sp>
      <p:sp>
        <p:nvSpPr>
          <p:cNvPr id="9" name="Title 1"/>
          <p:cNvSpPr>
            <a:spLocks noGrp="1"/>
          </p:cNvSpPr>
          <p:nvPr>
            <p:ph type="title"/>
          </p:nvPr>
        </p:nvSpPr>
        <p:spPr>
          <a:xfrm>
            <a:off x="4869283" y="0"/>
            <a:ext cx="3957217" cy="1143000"/>
          </a:xfrm>
        </p:spPr>
        <p:txBody>
          <a:bodyPr>
            <a:normAutofit/>
          </a:bodyPr>
          <a:lstStyle/>
          <a:p>
            <a:r>
              <a:rPr lang="en-US" smtClean="0"/>
              <a:t>four </a:t>
            </a:r>
            <a:r>
              <a:rPr lang="en-US" dirty="0" smtClean="0"/>
              <a:t>Line Judge System</a:t>
            </a:r>
            <a:br>
              <a:rPr lang="en-US" dirty="0" smtClean="0"/>
            </a:br>
            <a:r>
              <a:rPr lang="en-US" dirty="0" smtClean="0"/>
              <a:t>Responsible Signaling</a:t>
            </a:r>
            <a:endParaRPr lang="en-US" dirty="0"/>
          </a:p>
        </p:txBody>
      </p:sp>
      <p:pic>
        <p:nvPicPr>
          <p:cNvPr id="19" name="Picture 18"/>
          <p:cNvPicPr>
            <a:picLocks noChangeAspect="1"/>
          </p:cNvPicPr>
          <p:nvPr/>
        </p:nvPicPr>
        <p:blipFill>
          <a:blip r:embed="rId2"/>
          <a:stretch>
            <a:fillRect/>
          </a:stretch>
        </p:blipFill>
        <p:spPr>
          <a:xfrm>
            <a:off x="0" y="0"/>
            <a:ext cx="4842123" cy="6858000"/>
          </a:xfrm>
          <a:prstGeom prst="rect">
            <a:avLst/>
          </a:prstGeom>
        </p:spPr>
      </p:pic>
    </p:spTree>
    <p:extLst>
      <p:ext uri="{BB962C8B-B14F-4D97-AF65-F5344CB8AC3E}">
        <p14:creationId xmlns:p14="http://schemas.microsoft.com/office/powerpoint/2010/main" val="422563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50"/>
            <a:ext cx="4842123" cy="6858000"/>
          </a:xfrm>
          <a:prstGeom prst="rect">
            <a:avLst/>
          </a:prstGeom>
        </p:spPr>
      </p:pic>
      <p:sp>
        <p:nvSpPr>
          <p:cNvPr id="8" name="Text Placeholder 3"/>
          <p:cNvSpPr>
            <a:spLocks noGrp="1"/>
          </p:cNvSpPr>
          <p:nvPr>
            <p:ph type="body" sz="half" idx="2"/>
          </p:nvPr>
        </p:nvSpPr>
        <p:spPr>
          <a:xfrm>
            <a:off x="4869283" y="1181100"/>
            <a:ext cx="3564223" cy="4483100"/>
          </a:xfrm>
        </p:spPr>
        <p:txBody>
          <a:bodyPr>
            <a:normAutofit lnSpcReduction="10000"/>
          </a:bodyPr>
          <a:lstStyle/>
          <a:p>
            <a:r>
              <a:rPr lang="en-US" dirty="0" smtClean="0"/>
              <a:t>The purple corners are areas where two line judges </a:t>
            </a:r>
            <a:r>
              <a:rPr lang="en-US" b="1" u="sng" dirty="0" smtClean="0"/>
              <a:t>must</a:t>
            </a:r>
            <a:r>
              <a:rPr lang="en-US" dirty="0" smtClean="0"/>
              <a:t> provide a signal in relation to their respective side line or end line</a:t>
            </a:r>
          </a:p>
          <a:p>
            <a:pPr lvl="1"/>
            <a:r>
              <a:rPr lang="en-US" dirty="0" smtClean="0"/>
              <a:t>1: Line Judge 1 and 2</a:t>
            </a:r>
          </a:p>
          <a:p>
            <a:pPr lvl="1"/>
            <a:r>
              <a:rPr lang="en-US" dirty="0" smtClean="0"/>
              <a:t>2: Lind Judge 2 and 3</a:t>
            </a:r>
          </a:p>
          <a:p>
            <a:pPr lvl="1"/>
            <a:r>
              <a:rPr lang="en-US" dirty="0" smtClean="0"/>
              <a:t>3: Line Judge 3 and 4</a:t>
            </a:r>
          </a:p>
          <a:p>
            <a:pPr lvl="1"/>
            <a:r>
              <a:rPr lang="en-US" dirty="0" smtClean="0"/>
              <a:t>4: Line Judge 1 and 4</a:t>
            </a:r>
          </a:p>
          <a:p>
            <a:pPr lvl="1"/>
            <a:endParaRPr lang="en-US" dirty="0" smtClean="0"/>
          </a:p>
          <a:p>
            <a:r>
              <a:rPr lang="en-US" dirty="0" smtClean="0"/>
              <a:t>In the case of contrasting signals (one ball ‘in’, one ball ‘out’), the line judge signaling ball ’in’ quickly removes their signal to avoid prolonged confusion</a:t>
            </a:r>
            <a:endParaRPr lang="en-US" dirty="0"/>
          </a:p>
        </p:txBody>
      </p:sp>
      <p:sp>
        <p:nvSpPr>
          <p:cNvPr id="9" name="Title 1"/>
          <p:cNvSpPr>
            <a:spLocks noGrp="1"/>
          </p:cNvSpPr>
          <p:nvPr>
            <p:ph type="title"/>
          </p:nvPr>
        </p:nvSpPr>
        <p:spPr>
          <a:xfrm>
            <a:off x="4869283" y="0"/>
            <a:ext cx="3957217" cy="1143000"/>
          </a:xfrm>
        </p:spPr>
        <p:txBody>
          <a:bodyPr>
            <a:normAutofit/>
          </a:bodyPr>
          <a:lstStyle/>
          <a:p>
            <a:r>
              <a:rPr lang="en-US" smtClean="0"/>
              <a:t>four </a:t>
            </a:r>
            <a:r>
              <a:rPr lang="en-US" dirty="0" smtClean="0"/>
              <a:t>Line Judge System</a:t>
            </a:r>
            <a:br>
              <a:rPr lang="en-US" dirty="0" smtClean="0"/>
            </a:br>
            <a:r>
              <a:rPr lang="en-US" dirty="0" smtClean="0"/>
              <a:t>Responsible Signaling</a:t>
            </a:r>
            <a:endParaRPr lang="en-US" dirty="0"/>
          </a:p>
        </p:txBody>
      </p:sp>
      <p:sp>
        <p:nvSpPr>
          <p:cNvPr id="10" name="Oval 9"/>
          <p:cNvSpPr/>
          <p:nvPr/>
        </p:nvSpPr>
        <p:spPr>
          <a:xfrm>
            <a:off x="575971" y="5689600"/>
            <a:ext cx="774700" cy="3937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5971" y="858449"/>
            <a:ext cx="774700" cy="3937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476042" y="5689600"/>
            <a:ext cx="774700" cy="3937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76042" y="858449"/>
            <a:ext cx="774700" cy="3937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76042" y="5732561"/>
            <a:ext cx="774700" cy="307777"/>
          </a:xfrm>
          <a:prstGeom prst="rect">
            <a:avLst/>
          </a:prstGeom>
          <a:noFill/>
        </p:spPr>
        <p:txBody>
          <a:bodyPr wrap="square" rtlCol="0">
            <a:spAutoFit/>
          </a:bodyPr>
          <a:lstStyle/>
          <a:p>
            <a:pPr algn="ctr"/>
            <a:r>
              <a:rPr lang="en-US" sz="1400" dirty="0">
                <a:solidFill>
                  <a:schemeClr val="bg1"/>
                </a:solidFill>
              </a:rPr>
              <a:t>2</a:t>
            </a:r>
          </a:p>
        </p:txBody>
      </p:sp>
      <p:sp>
        <p:nvSpPr>
          <p:cNvPr id="16" name="TextBox 15"/>
          <p:cNvSpPr txBox="1"/>
          <p:nvPr/>
        </p:nvSpPr>
        <p:spPr>
          <a:xfrm>
            <a:off x="575971" y="5732561"/>
            <a:ext cx="774700" cy="307777"/>
          </a:xfrm>
          <a:prstGeom prst="rect">
            <a:avLst/>
          </a:prstGeom>
          <a:noFill/>
        </p:spPr>
        <p:txBody>
          <a:bodyPr wrap="square" rtlCol="0">
            <a:spAutoFit/>
          </a:bodyPr>
          <a:lstStyle/>
          <a:p>
            <a:pPr algn="ctr"/>
            <a:r>
              <a:rPr lang="en-US" sz="1400" dirty="0" smtClean="0">
                <a:solidFill>
                  <a:schemeClr val="bg1"/>
                </a:solidFill>
              </a:rPr>
              <a:t>1</a:t>
            </a:r>
            <a:endParaRPr lang="en-US" sz="1400" dirty="0">
              <a:solidFill>
                <a:schemeClr val="bg1"/>
              </a:solidFill>
            </a:endParaRPr>
          </a:p>
        </p:txBody>
      </p:sp>
      <p:sp>
        <p:nvSpPr>
          <p:cNvPr id="17" name="TextBox 16"/>
          <p:cNvSpPr txBox="1"/>
          <p:nvPr/>
        </p:nvSpPr>
        <p:spPr>
          <a:xfrm>
            <a:off x="3476042" y="901412"/>
            <a:ext cx="774700" cy="307777"/>
          </a:xfrm>
          <a:prstGeom prst="rect">
            <a:avLst/>
          </a:prstGeom>
          <a:noFill/>
        </p:spPr>
        <p:txBody>
          <a:bodyPr wrap="square" rtlCol="0">
            <a:spAutoFit/>
          </a:bodyPr>
          <a:lstStyle/>
          <a:p>
            <a:pPr algn="ctr"/>
            <a:r>
              <a:rPr lang="en-US" sz="1400" dirty="0" smtClean="0">
                <a:solidFill>
                  <a:schemeClr val="bg1"/>
                </a:solidFill>
              </a:rPr>
              <a:t>3</a:t>
            </a:r>
            <a:endParaRPr lang="en-US" sz="1400" dirty="0">
              <a:solidFill>
                <a:schemeClr val="bg1"/>
              </a:solidFill>
            </a:endParaRPr>
          </a:p>
        </p:txBody>
      </p:sp>
      <p:sp>
        <p:nvSpPr>
          <p:cNvPr id="18" name="TextBox 17"/>
          <p:cNvSpPr txBox="1"/>
          <p:nvPr/>
        </p:nvSpPr>
        <p:spPr>
          <a:xfrm>
            <a:off x="575971" y="901411"/>
            <a:ext cx="774700" cy="307777"/>
          </a:xfrm>
          <a:prstGeom prst="rect">
            <a:avLst/>
          </a:prstGeom>
          <a:noFill/>
        </p:spPr>
        <p:txBody>
          <a:bodyPr wrap="square" rtlCol="0">
            <a:spAutoFit/>
          </a:bodyPr>
          <a:lstStyle/>
          <a:p>
            <a:pPr algn="ctr"/>
            <a:r>
              <a:rPr lang="en-US" sz="1400" dirty="0" smtClean="0">
                <a:solidFill>
                  <a:schemeClr val="bg1"/>
                </a:solidFill>
              </a:rPr>
              <a:t>4</a:t>
            </a:r>
            <a:endParaRPr lang="en-US" sz="1400" dirty="0">
              <a:solidFill>
                <a:schemeClr val="bg1"/>
              </a:solidFill>
            </a:endParaRPr>
          </a:p>
        </p:txBody>
      </p:sp>
    </p:spTree>
    <p:extLst>
      <p:ext uri="{BB962C8B-B14F-4D97-AF65-F5344CB8AC3E}">
        <p14:creationId xmlns:p14="http://schemas.microsoft.com/office/powerpoint/2010/main" val="504185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a:t>Being Over-ruled</a:t>
            </a:r>
          </a:p>
        </p:txBody>
      </p:sp>
    </p:spTree>
    <p:extLst>
      <p:ext uri="{BB962C8B-B14F-4D97-AF65-F5344CB8AC3E}">
        <p14:creationId xmlns:p14="http://schemas.microsoft.com/office/powerpoint/2010/main" val="3842564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Being over-ruled</a:t>
            </a:r>
            <a:endParaRPr lang="en-CA" dirty="0"/>
          </a:p>
        </p:txBody>
      </p:sp>
      <p:sp>
        <p:nvSpPr>
          <p:cNvPr id="3" name="Content Placeholder 2"/>
          <p:cNvSpPr>
            <a:spLocks noGrp="1"/>
          </p:cNvSpPr>
          <p:nvPr>
            <p:ph idx="1"/>
          </p:nvPr>
        </p:nvSpPr>
        <p:spPr>
          <a:xfrm>
            <a:off x="533400" y="533400"/>
            <a:ext cx="6554867" cy="4241800"/>
          </a:xfrm>
        </p:spPr>
        <p:txBody>
          <a:bodyPr>
            <a:normAutofit/>
          </a:bodyPr>
          <a:lstStyle/>
          <a:p>
            <a:r>
              <a:rPr lang="en-CA" dirty="0" smtClean="0"/>
              <a:t>As a line judge, the official flag signal provides information to the first referee based on judgment and observation</a:t>
            </a:r>
          </a:p>
          <a:p>
            <a:r>
              <a:rPr lang="en-CA" dirty="0" smtClean="0"/>
              <a:t>The first referee may not agree with the judgment and observation of the line judge and therefore may decide otherwise</a:t>
            </a:r>
          </a:p>
          <a:p>
            <a:pPr lvl="1"/>
            <a:r>
              <a:rPr lang="en-CA" dirty="0" smtClean="0"/>
              <a:t>The line judge must not insist further on their signal</a:t>
            </a:r>
          </a:p>
          <a:p>
            <a:pPr lvl="1"/>
            <a:r>
              <a:rPr lang="en-CA" dirty="0" smtClean="0"/>
              <a:t>The line judge quietly returns to the position of rest without expressing disagreement</a:t>
            </a:r>
          </a:p>
          <a:p>
            <a:pPr lvl="1"/>
            <a:r>
              <a:rPr lang="en-CA" dirty="0" smtClean="0"/>
              <a:t>The line judge must refocus for the start of the next rally</a:t>
            </a:r>
          </a:p>
          <a:p>
            <a:endParaRPr lang="en-CA"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smtClean="0"/>
              <a:t>Line Judge Signal #4</a:t>
            </a:r>
            <a:endParaRPr lang="en-CA" dirty="0"/>
          </a:p>
        </p:txBody>
      </p:sp>
      <p:sp>
        <p:nvSpPr>
          <p:cNvPr id="3" name="Subtitle 2"/>
          <p:cNvSpPr>
            <a:spLocks noGrp="1"/>
          </p:cNvSpPr>
          <p:nvPr>
            <p:ph type="subTitle" idx="1"/>
          </p:nvPr>
        </p:nvSpPr>
        <p:spPr>
          <a:xfrm>
            <a:off x="3810667" y="3843868"/>
            <a:ext cx="3959352" cy="1564744"/>
          </a:xfrm>
        </p:spPr>
        <p:txBody>
          <a:bodyPr>
            <a:normAutofit lnSpcReduction="10000"/>
          </a:bodyPr>
          <a:lstStyle/>
          <a:p>
            <a:r>
              <a:rPr lang="en-CA" dirty="0"/>
              <a:t>CROSSING SPACE FAULTS, BALL TOUCHED AN OUTSIDE OBJECT, OR FOOT FAULT BY ANY PLAYER DURING SERVICE </a:t>
            </a:r>
            <a:br>
              <a:rPr lang="en-CA" dirty="0"/>
            </a:br>
            <a:endParaRPr lang="en-CA" dirty="0"/>
          </a:p>
        </p:txBody>
      </p:sp>
    </p:spTree>
    <p:extLst>
      <p:ext uri="{BB962C8B-B14F-4D97-AF65-F5344CB8AC3E}">
        <p14:creationId xmlns:p14="http://schemas.microsoft.com/office/powerpoint/2010/main" val="1988562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533400"/>
            <a:ext cx="7658100" cy="4470400"/>
          </a:xfrm>
        </p:spPr>
        <p:txBody>
          <a:bodyPr>
            <a:normAutofit/>
          </a:bodyPr>
          <a:lstStyle/>
          <a:p>
            <a:r>
              <a:rPr lang="en-CA" dirty="0" smtClean="0"/>
              <a:t>In preparation for a match, the line judge must have a significant understanding of their responsibilities</a:t>
            </a:r>
          </a:p>
          <a:p>
            <a:r>
              <a:rPr lang="en-CA" dirty="0" smtClean="0"/>
              <a:t>This includes regular review of the terminology that comprise the Rules of the Game and understanding what fault corresponds to the correct signal</a:t>
            </a:r>
          </a:p>
          <a:p>
            <a:r>
              <a:rPr lang="en-CA" dirty="0" smtClean="0"/>
              <a:t>The terminology of Rule 8.4 (Ball ‘out’) is very specific regarding the distinction and usage of line judge signal 2 and line judge signal 4</a:t>
            </a:r>
          </a:p>
          <a:p>
            <a:r>
              <a:rPr lang="en-CA" dirty="0" smtClean="0"/>
              <a:t>The reference of rule to signal is emphasized by the additional notes on the right hand side of the rulebook</a:t>
            </a:r>
          </a:p>
          <a:p>
            <a:pPr lvl="1"/>
            <a:r>
              <a:rPr lang="en-CA" dirty="0" smtClean="0"/>
              <a:t>D12 (2) = Diagram 12 (Line Judge Signals), Signal 2</a:t>
            </a:r>
          </a:p>
          <a:p>
            <a:pPr lvl="1"/>
            <a:r>
              <a:rPr lang="en-CA" dirty="0" smtClean="0"/>
              <a:t>D12 (4) = Diagram 12 (Line Judge Signals), Signal 4</a:t>
            </a:r>
          </a:p>
          <a:p>
            <a:endParaRPr lang="en-CA" dirty="0" smtClean="0"/>
          </a:p>
        </p:txBody>
      </p:sp>
    </p:spTree>
    <p:extLst>
      <p:ext uri="{BB962C8B-B14F-4D97-AF65-F5344CB8AC3E}">
        <p14:creationId xmlns:p14="http://schemas.microsoft.com/office/powerpoint/2010/main" val="1104642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Expectations of line judges</a:t>
            </a:r>
            <a:endParaRPr lang="en-CA" dirty="0"/>
          </a:p>
        </p:txBody>
      </p:sp>
      <p:sp>
        <p:nvSpPr>
          <p:cNvPr id="3" name="Content Placeholder 2"/>
          <p:cNvSpPr>
            <a:spLocks noGrp="1"/>
          </p:cNvSpPr>
          <p:nvPr>
            <p:ph idx="1"/>
          </p:nvPr>
        </p:nvSpPr>
        <p:spPr/>
        <p:txBody>
          <a:bodyPr>
            <a:normAutofit/>
          </a:bodyPr>
          <a:lstStyle/>
          <a:p>
            <a:r>
              <a:rPr lang="en-CA" dirty="0" smtClean="0"/>
              <a:t>Line judges must maintain a professional image of the refereeing corps inside and outside of the competition control area</a:t>
            </a:r>
          </a:p>
          <a:p>
            <a:endParaRPr lang="en-CA" dirty="0" smtClean="0"/>
          </a:p>
          <a:p>
            <a:r>
              <a:rPr lang="en-CA" dirty="0" smtClean="0"/>
              <a:t>Line judges must show exemplary conduct at all stages (before, during and after) of competition</a:t>
            </a:r>
          </a:p>
          <a:p>
            <a:endParaRPr lang="en-CA" dirty="0" smtClean="0"/>
          </a:p>
          <a:p>
            <a:r>
              <a:rPr lang="en-CA" dirty="0" smtClean="0"/>
              <a:t>Line judges must be aware of and adhere to the established timetables of a competition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7315200" cy="1524000"/>
          </a:xfrm>
        </p:spPr>
        <p:txBody>
          <a:bodyPr/>
          <a:lstStyle/>
          <a:p>
            <a:r>
              <a:rPr lang="en-US" dirty="0" smtClean="0"/>
              <a:t>Line judge signals for ball ‘out’</a:t>
            </a:r>
            <a:endParaRPr lang="en-US" dirty="0"/>
          </a:p>
        </p:txBody>
      </p:sp>
      <p:sp>
        <p:nvSpPr>
          <p:cNvPr id="3" name="Text Placeholder 2"/>
          <p:cNvSpPr>
            <a:spLocks noGrp="1"/>
          </p:cNvSpPr>
          <p:nvPr>
            <p:ph type="body" idx="1"/>
          </p:nvPr>
        </p:nvSpPr>
        <p:spPr/>
        <p:txBody>
          <a:bodyPr/>
          <a:lstStyle/>
          <a:p>
            <a:pPr algn="ctr"/>
            <a:r>
              <a:rPr lang="en-US" dirty="0" smtClean="0"/>
              <a:t>Signal 2</a:t>
            </a:r>
            <a:endParaRPr lang="en-US" dirty="0"/>
          </a:p>
        </p:txBody>
      </p:sp>
      <p:sp>
        <p:nvSpPr>
          <p:cNvPr id="5" name="Text Placeholder 4"/>
          <p:cNvSpPr>
            <a:spLocks noGrp="1"/>
          </p:cNvSpPr>
          <p:nvPr>
            <p:ph type="body" sz="quarter" idx="3"/>
          </p:nvPr>
        </p:nvSpPr>
        <p:spPr/>
        <p:txBody>
          <a:bodyPr/>
          <a:lstStyle/>
          <a:p>
            <a:pPr algn="ctr"/>
            <a:r>
              <a:rPr lang="en-US" smtClean="0"/>
              <a:t>Signal 4</a:t>
            </a:r>
            <a:endParaRPr lang="en-US"/>
          </a:p>
        </p:txBody>
      </p:sp>
      <p:pic>
        <p:nvPicPr>
          <p:cNvPr id="7" name="officeArt object"/>
          <p:cNvPicPr>
            <a:picLocks noGrp="1"/>
          </p:cNvPicPr>
          <p:nvPr>
            <p:ph sz="quarter" idx="4"/>
          </p:nvPr>
        </p:nvPicPr>
        <p:blipFill>
          <a:blip r:embed="rId2">
            <a:extLst/>
          </a:blip>
          <a:stretch>
            <a:fillRect/>
          </a:stretch>
        </p:blipFill>
        <p:spPr>
          <a:xfrm>
            <a:off x="4937869" y="1143000"/>
            <a:ext cx="3405287" cy="3149600"/>
          </a:xfrm>
          <a:prstGeom prst="rect">
            <a:avLst/>
          </a:prstGeom>
          <a:ln w="12700" cap="flat">
            <a:noFill/>
            <a:miter lim="400000"/>
          </a:ln>
          <a:effectLst/>
        </p:spPr>
      </p:pic>
      <p:pic>
        <p:nvPicPr>
          <p:cNvPr id="8" name="officeArt object"/>
          <p:cNvPicPr>
            <a:picLocks noGrp="1"/>
          </p:cNvPicPr>
          <p:nvPr>
            <p:ph sz="half" idx="2"/>
          </p:nvPr>
        </p:nvPicPr>
        <p:blipFill>
          <a:blip r:embed="rId3">
            <a:extLst/>
          </a:blip>
          <a:stretch>
            <a:fillRect/>
          </a:stretch>
        </p:blipFill>
        <p:spPr>
          <a:xfrm>
            <a:off x="1469802" y="1143000"/>
            <a:ext cx="2072134" cy="3157538"/>
          </a:xfrm>
          <a:prstGeom prst="rect">
            <a:avLst/>
          </a:prstGeom>
          <a:ln w="12700" cap="flat">
            <a:noFill/>
            <a:miter lim="400000"/>
          </a:ln>
          <a:effectLst/>
        </p:spPr>
      </p:pic>
    </p:spTree>
    <p:extLst>
      <p:ext uri="{BB962C8B-B14F-4D97-AF65-F5344CB8AC3E}">
        <p14:creationId xmlns:p14="http://schemas.microsoft.com/office/powerpoint/2010/main" val="1768862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533400"/>
            <a:ext cx="7658100" cy="4241800"/>
          </a:xfrm>
        </p:spPr>
        <p:txBody>
          <a:bodyPr>
            <a:normAutofit/>
          </a:bodyPr>
          <a:lstStyle/>
          <a:p>
            <a:r>
              <a:rPr lang="en-CA" dirty="0" smtClean="0"/>
              <a:t>The ball is ‘out’ when:</a:t>
            </a:r>
          </a:p>
          <a:p>
            <a:pPr lvl="1"/>
            <a:r>
              <a:rPr lang="en-CA" dirty="0" smtClean="0"/>
              <a:t>All parts of the ball which contact the floor are completely outside the boundary lines: D12 (2)</a:t>
            </a:r>
          </a:p>
          <a:p>
            <a:pPr lvl="1"/>
            <a:r>
              <a:rPr lang="en-CA" dirty="0" smtClean="0"/>
              <a:t>It touches an object outside the court, the ceiling or person out of play: D12 (4)</a:t>
            </a:r>
          </a:p>
          <a:p>
            <a:pPr lvl="1"/>
            <a:r>
              <a:rPr lang="en-CA" dirty="0" smtClean="0"/>
              <a:t>It touches the antennae, ropes, posts or the net itself outside the side bands</a:t>
            </a:r>
            <a:r>
              <a:rPr lang="en-CA" dirty="0"/>
              <a:t>: D12 (4</a:t>
            </a:r>
            <a:r>
              <a:rPr lang="en-CA" dirty="0" smtClean="0"/>
              <a:t>)</a:t>
            </a:r>
          </a:p>
          <a:p>
            <a:pPr lvl="1"/>
            <a:r>
              <a:rPr lang="en-CA" dirty="0" smtClean="0"/>
              <a:t>It crosses the vertical plane of the net either partially or totally outside the crossing space, except in the case of </a:t>
            </a:r>
            <a:r>
              <a:rPr lang="en-CA" dirty="0"/>
              <a:t>Rule 10.1.2: D12 (4</a:t>
            </a:r>
            <a:r>
              <a:rPr lang="en-CA" dirty="0" smtClean="0"/>
              <a:t>)</a:t>
            </a:r>
          </a:p>
          <a:p>
            <a:pPr lvl="1"/>
            <a:r>
              <a:rPr lang="en-CA" dirty="0" smtClean="0"/>
              <a:t>It crosses completely the lower space under the net</a:t>
            </a:r>
          </a:p>
          <a:p>
            <a:endParaRPr lang="en-CA" dirty="0" smtClean="0"/>
          </a:p>
        </p:txBody>
      </p:sp>
    </p:spTree>
    <p:extLst>
      <p:ext uri="{BB962C8B-B14F-4D97-AF65-F5344CB8AC3E}">
        <p14:creationId xmlns:p14="http://schemas.microsoft.com/office/powerpoint/2010/main" val="318362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533400"/>
            <a:ext cx="7658100" cy="4241800"/>
          </a:xfrm>
        </p:spPr>
        <p:txBody>
          <a:bodyPr>
            <a:normAutofit/>
          </a:bodyPr>
          <a:lstStyle/>
          <a:p>
            <a:r>
              <a:rPr lang="en-CA" dirty="0" smtClean="0"/>
              <a:t>The ball is ‘out’ when:</a:t>
            </a:r>
          </a:p>
          <a:p>
            <a:pPr lvl="1"/>
            <a:r>
              <a:rPr lang="en-CA" dirty="0" smtClean="0"/>
              <a:t>All parts of the ball which contact the floor are completely outside the boundary lines: D12 (2)</a:t>
            </a:r>
          </a:p>
          <a:p>
            <a:pPr lvl="1"/>
            <a:endParaRPr lang="en-CA" dirty="0" smtClean="0"/>
          </a:p>
          <a:p>
            <a:r>
              <a:rPr lang="en-CA" dirty="0" smtClean="0"/>
              <a:t>Expanding our knowledge on this single aspect of the rule, the line judge must consider the following:</a:t>
            </a:r>
          </a:p>
          <a:p>
            <a:pPr lvl="1"/>
            <a:r>
              <a:rPr lang="en-CA" dirty="0" smtClean="0"/>
              <a:t>Did the attack hit legally pass through the crossing space</a:t>
            </a:r>
          </a:p>
          <a:p>
            <a:pPr lvl="1"/>
            <a:r>
              <a:rPr lang="en-CA" dirty="0" smtClean="0"/>
              <a:t>Did the parts of the ball contacting the floor do so completely outside the boundary lines</a:t>
            </a:r>
          </a:p>
          <a:p>
            <a:pPr lvl="1"/>
            <a:r>
              <a:rPr lang="en-CA" dirty="0" smtClean="0"/>
              <a:t>Only in the case where both conditions </a:t>
            </a:r>
            <a:r>
              <a:rPr lang="en-CA" dirty="0" smtClean="0"/>
              <a:t>are </a:t>
            </a:r>
            <a:r>
              <a:rPr lang="en-CA" dirty="0" smtClean="0"/>
              <a:t>met will signal 2 be used by the line judge</a:t>
            </a:r>
          </a:p>
        </p:txBody>
      </p:sp>
    </p:spTree>
    <p:extLst>
      <p:ext uri="{BB962C8B-B14F-4D97-AF65-F5344CB8AC3E}">
        <p14:creationId xmlns:p14="http://schemas.microsoft.com/office/powerpoint/2010/main" val="1494322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767" y="530583"/>
            <a:ext cx="3200400" cy="1524000"/>
          </a:xfrm>
        </p:spPr>
        <p:txBody>
          <a:bodyPr/>
          <a:lstStyle/>
          <a:p>
            <a:r>
              <a:rPr lang="en-US" smtClean="0"/>
              <a:t>Crossing space</a:t>
            </a:r>
            <a:endParaRPr lang="en-US" dirty="0"/>
          </a:p>
        </p:txBody>
      </p:sp>
      <p:pic>
        <p:nvPicPr>
          <p:cNvPr id="6" name="Content Placeholder 5"/>
          <p:cNvPicPr>
            <a:picLocks noGrp="1" noChangeAspect="1"/>
          </p:cNvPicPr>
          <p:nvPr>
            <p:ph idx="1"/>
          </p:nvPr>
        </p:nvPicPr>
        <p:blipFill>
          <a:blip r:embed="rId2"/>
          <a:stretch>
            <a:fillRect/>
          </a:stretch>
        </p:blipFill>
        <p:spPr>
          <a:xfrm>
            <a:off x="-1" y="1257300"/>
            <a:ext cx="5418667" cy="3960988"/>
          </a:xfrm>
          <a:prstGeom prst="rect">
            <a:avLst/>
          </a:prstGeom>
        </p:spPr>
      </p:pic>
      <p:sp>
        <p:nvSpPr>
          <p:cNvPr id="3" name="Text Placeholder 2"/>
          <p:cNvSpPr>
            <a:spLocks noGrp="1"/>
          </p:cNvSpPr>
          <p:nvPr>
            <p:ph type="body" sz="half" idx="2"/>
          </p:nvPr>
        </p:nvSpPr>
        <p:spPr>
          <a:xfrm>
            <a:off x="5583767" y="2192160"/>
            <a:ext cx="3200400" cy="2091267"/>
          </a:xfrm>
        </p:spPr>
        <p:txBody>
          <a:bodyPr/>
          <a:lstStyle/>
          <a:p>
            <a:r>
              <a:rPr lang="en-US" dirty="0" smtClean="0"/>
              <a:t>The crossing space is defined by:</a:t>
            </a:r>
          </a:p>
          <a:p>
            <a:r>
              <a:rPr lang="en-US" dirty="0" smtClean="0"/>
              <a:t>Below, the top of the net</a:t>
            </a:r>
          </a:p>
          <a:p>
            <a:r>
              <a:rPr lang="en-US" dirty="0" smtClean="0"/>
              <a:t>At the sides, by the antennae, and their imaginary extensions</a:t>
            </a:r>
          </a:p>
          <a:p>
            <a:r>
              <a:rPr lang="en-US" dirty="0" smtClean="0"/>
              <a:t>Above, by the ceiling</a:t>
            </a:r>
            <a:endParaRPr lang="en-US" dirty="0"/>
          </a:p>
        </p:txBody>
      </p:sp>
    </p:spTree>
    <p:extLst>
      <p:ext uri="{BB962C8B-B14F-4D97-AF65-F5344CB8AC3E}">
        <p14:creationId xmlns:p14="http://schemas.microsoft.com/office/powerpoint/2010/main" val="1398961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342900"/>
            <a:ext cx="7658100" cy="4241800"/>
          </a:xfrm>
        </p:spPr>
        <p:txBody>
          <a:bodyPr>
            <a:normAutofit lnSpcReduction="10000"/>
          </a:bodyPr>
          <a:lstStyle/>
          <a:p>
            <a:r>
              <a:rPr lang="en-CA" dirty="0" smtClean="0"/>
              <a:t>The ball is ‘out’ when:</a:t>
            </a:r>
          </a:p>
          <a:p>
            <a:pPr lvl="1"/>
            <a:r>
              <a:rPr lang="en-CA" dirty="0" smtClean="0"/>
              <a:t>It touches an object outside the court, the ceiling or person out of play: D12 (4)</a:t>
            </a:r>
          </a:p>
          <a:p>
            <a:r>
              <a:rPr lang="en-CA" dirty="0" smtClean="0"/>
              <a:t>Expanding our knowledge on this aspect of the rule, the line judge must consider the following:</a:t>
            </a:r>
          </a:p>
          <a:p>
            <a:pPr lvl="1"/>
            <a:r>
              <a:rPr lang="en-CA" dirty="0" smtClean="0"/>
              <a:t>Was the object outside the court, but still within the free zone (E.g. referee stand)</a:t>
            </a:r>
          </a:p>
          <a:p>
            <a:pPr lvl="1"/>
            <a:r>
              <a:rPr lang="en-CA" dirty="0" smtClean="0"/>
              <a:t>Was the person out of play outside the court, but still within the free zone (E.g. referee or coach within the free zone)</a:t>
            </a:r>
          </a:p>
          <a:p>
            <a:pPr lvl="1"/>
            <a:r>
              <a:rPr lang="en-CA" dirty="0" smtClean="0"/>
              <a:t>Was the contact with the ceiling above the playing area</a:t>
            </a:r>
          </a:p>
          <a:p>
            <a:pPr lvl="1"/>
            <a:r>
              <a:rPr lang="en-CA" dirty="0" smtClean="0"/>
              <a:t>If the answer to any of these considerations is yes, line judge signal 4 must be used</a:t>
            </a:r>
          </a:p>
        </p:txBody>
      </p:sp>
    </p:spTree>
    <p:extLst>
      <p:ext uri="{BB962C8B-B14F-4D97-AF65-F5344CB8AC3E}">
        <p14:creationId xmlns:p14="http://schemas.microsoft.com/office/powerpoint/2010/main" val="260753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533400"/>
            <a:ext cx="7658100" cy="4241800"/>
          </a:xfrm>
        </p:spPr>
        <p:txBody>
          <a:bodyPr>
            <a:normAutofit/>
          </a:bodyPr>
          <a:lstStyle/>
          <a:p>
            <a:r>
              <a:rPr lang="en-CA" dirty="0" smtClean="0"/>
              <a:t>The ball is ‘out’ when:</a:t>
            </a:r>
          </a:p>
          <a:p>
            <a:pPr lvl="1"/>
            <a:r>
              <a:rPr lang="en-CA" dirty="0" smtClean="0"/>
              <a:t>It touches the antennae, ropes, posts or the net itself outside the side bands</a:t>
            </a:r>
            <a:r>
              <a:rPr lang="en-CA" dirty="0"/>
              <a:t>: D12 (4</a:t>
            </a:r>
            <a:r>
              <a:rPr lang="en-CA" dirty="0" smtClean="0"/>
              <a:t>)</a:t>
            </a:r>
          </a:p>
          <a:p>
            <a:r>
              <a:rPr lang="en-CA" dirty="0" smtClean="0"/>
              <a:t>This aspect of the rule is very specific with respect to ball contact and certain objects</a:t>
            </a:r>
          </a:p>
          <a:p>
            <a:r>
              <a:rPr lang="en-CA" dirty="0" smtClean="0"/>
              <a:t>If the ball touches any of the listed pieces of equipment, line judge signal 4 must be used</a:t>
            </a:r>
          </a:p>
        </p:txBody>
      </p:sp>
    </p:spTree>
    <p:extLst>
      <p:ext uri="{BB962C8B-B14F-4D97-AF65-F5344CB8AC3E}">
        <p14:creationId xmlns:p14="http://schemas.microsoft.com/office/powerpoint/2010/main" val="1782425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254000"/>
            <a:ext cx="7861300" cy="4610100"/>
          </a:xfrm>
        </p:spPr>
        <p:txBody>
          <a:bodyPr>
            <a:normAutofit/>
          </a:bodyPr>
          <a:lstStyle/>
          <a:p>
            <a:r>
              <a:rPr lang="en-CA" dirty="0" smtClean="0"/>
              <a:t>The ball is ‘out’ when:</a:t>
            </a:r>
          </a:p>
          <a:p>
            <a:pPr lvl="1"/>
            <a:r>
              <a:rPr lang="en-CA" dirty="0" smtClean="0"/>
              <a:t>It crosses the vertical plane of the net either partially or totally outside the crossing space, except in the case of </a:t>
            </a:r>
            <a:r>
              <a:rPr lang="en-CA" dirty="0"/>
              <a:t>Rule 10.1.2: D12 (4</a:t>
            </a:r>
            <a:r>
              <a:rPr lang="en-CA" dirty="0" smtClean="0"/>
              <a:t>)</a:t>
            </a:r>
          </a:p>
          <a:p>
            <a:r>
              <a:rPr lang="en-CA" dirty="0" smtClean="0"/>
              <a:t>Rule 10.1.2 states:</a:t>
            </a:r>
          </a:p>
          <a:p>
            <a:r>
              <a:rPr lang="en-CA" dirty="0" smtClean="0"/>
              <a:t>The ball that has crossed the net plane to the opponent’s free zone totally or partly through the external space, may be played back within the team hits, provided that:</a:t>
            </a:r>
          </a:p>
          <a:p>
            <a:pPr lvl="1"/>
            <a:r>
              <a:rPr lang="en-CA" dirty="0" smtClean="0"/>
              <a:t>The opponent’s court is not touched by the player</a:t>
            </a:r>
          </a:p>
          <a:p>
            <a:pPr lvl="1"/>
            <a:r>
              <a:rPr lang="en-CA" dirty="0" smtClean="0"/>
              <a:t>The ball, when played back, crosses the net plane again totally or partly through the external space on the same side of the court</a:t>
            </a:r>
          </a:p>
          <a:p>
            <a:pPr lvl="1"/>
            <a:r>
              <a:rPr lang="en-CA" dirty="0" smtClean="0"/>
              <a:t>The opponent team may not prevent such action</a:t>
            </a:r>
          </a:p>
        </p:txBody>
      </p:sp>
    </p:spTree>
    <p:extLst>
      <p:ext uri="{BB962C8B-B14F-4D97-AF65-F5344CB8AC3E}">
        <p14:creationId xmlns:p14="http://schemas.microsoft.com/office/powerpoint/2010/main" val="1975650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254000"/>
            <a:ext cx="7950200" cy="4610100"/>
          </a:xfrm>
        </p:spPr>
        <p:txBody>
          <a:bodyPr>
            <a:normAutofit lnSpcReduction="10000"/>
          </a:bodyPr>
          <a:lstStyle/>
          <a:p>
            <a:r>
              <a:rPr lang="en-CA" dirty="0" smtClean="0"/>
              <a:t>Expanding our knowledge on these two rules, the line judge must consider the following:</a:t>
            </a:r>
          </a:p>
          <a:p>
            <a:pPr lvl="1"/>
            <a:r>
              <a:rPr lang="en-CA" dirty="0" smtClean="0"/>
              <a:t>Directionality of the attack hit.  </a:t>
            </a:r>
          </a:p>
          <a:p>
            <a:pPr lvl="2"/>
            <a:r>
              <a:rPr lang="en-CA" dirty="0" smtClean="0"/>
              <a:t>Does the ball travel through the external space into the opponent court</a:t>
            </a:r>
          </a:p>
          <a:p>
            <a:pPr lvl="3"/>
            <a:r>
              <a:rPr lang="en-CA" dirty="0" smtClean="0"/>
              <a:t>If yes, a fault is committed and signal 4 must be shown by the line judge</a:t>
            </a:r>
          </a:p>
          <a:p>
            <a:pPr lvl="3"/>
            <a:r>
              <a:rPr lang="en-CA" dirty="0" smtClean="0"/>
              <a:t>If no, no fault is committed and the line judge must continue to observe the rally</a:t>
            </a:r>
          </a:p>
          <a:p>
            <a:pPr lvl="2"/>
            <a:r>
              <a:rPr lang="en-CA" dirty="0" smtClean="0"/>
              <a:t>Does the ball travel through the external space into the opponent’s free zone</a:t>
            </a:r>
          </a:p>
          <a:p>
            <a:pPr lvl="3"/>
            <a:r>
              <a:rPr lang="en-CA" dirty="0" smtClean="0"/>
              <a:t>If yes, no fault is committed and the line judge must continue to observe the rally</a:t>
            </a:r>
          </a:p>
          <a:p>
            <a:pPr lvl="3"/>
            <a:r>
              <a:rPr lang="en-CA" dirty="0" smtClean="0"/>
              <a:t>If no, a fault is committed and signal 4 must be shown by the line judge</a:t>
            </a:r>
          </a:p>
          <a:p>
            <a:pPr lvl="2"/>
            <a:r>
              <a:rPr lang="en-CA" dirty="0" smtClean="0"/>
              <a:t>Directionality of the ball determines whether or not a team may pursue and retrieve the ball from the opponent’s free zone</a:t>
            </a:r>
          </a:p>
        </p:txBody>
      </p:sp>
    </p:spTree>
    <p:extLst>
      <p:ext uri="{BB962C8B-B14F-4D97-AF65-F5344CB8AC3E}">
        <p14:creationId xmlns:p14="http://schemas.microsoft.com/office/powerpoint/2010/main" val="1544558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254000"/>
            <a:ext cx="7950200" cy="4610100"/>
          </a:xfrm>
        </p:spPr>
        <p:txBody>
          <a:bodyPr>
            <a:normAutofit/>
          </a:bodyPr>
          <a:lstStyle/>
          <a:p>
            <a:r>
              <a:rPr lang="en-CA" dirty="0" smtClean="0"/>
              <a:t>Expanding our knowledge on these two rules, the line judge must consider the following:</a:t>
            </a:r>
          </a:p>
          <a:p>
            <a:pPr lvl="1"/>
            <a:r>
              <a:rPr lang="en-CA" dirty="0" smtClean="0"/>
              <a:t>Directionality of the ball retrieved from the opponent’s free zone</a:t>
            </a:r>
          </a:p>
          <a:p>
            <a:pPr lvl="2"/>
            <a:r>
              <a:rPr lang="en-CA" dirty="0" smtClean="0"/>
              <a:t>Does the ball travel back from the opponent’s free zone through the crossing space</a:t>
            </a:r>
          </a:p>
          <a:p>
            <a:pPr lvl="3"/>
            <a:r>
              <a:rPr lang="en-CA" dirty="0" smtClean="0"/>
              <a:t>If yes, a fault is committed and signal 4 must be shown by the line judge</a:t>
            </a:r>
          </a:p>
          <a:p>
            <a:pPr lvl="3"/>
            <a:r>
              <a:rPr lang="en-CA" dirty="0" smtClean="0"/>
              <a:t>If no, no fault is committed and the line judge must continue to observe the rally</a:t>
            </a:r>
          </a:p>
          <a:p>
            <a:pPr lvl="2"/>
            <a:r>
              <a:rPr lang="en-CA" dirty="0" smtClean="0"/>
              <a:t>Does </a:t>
            </a:r>
            <a:r>
              <a:rPr lang="en-CA" dirty="0"/>
              <a:t>the ball travel back from the opponent’s free zone through the </a:t>
            </a:r>
            <a:r>
              <a:rPr lang="en-CA" dirty="0" smtClean="0"/>
              <a:t>external </a:t>
            </a:r>
            <a:r>
              <a:rPr lang="en-CA" dirty="0"/>
              <a:t>space</a:t>
            </a:r>
          </a:p>
          <a:p>
            <a:pPr lvl="3"/>
            <a:r>
              <a:rPr lang="en-CA" dirty="0" smtClean="0"/>
              <a:t>If yes, no fault is committed and the line judge must continue to observe the rally</a:t>
            </a:r>
          </a:p>
          <a:p>
            <a:pPr lvl="3"/>
            <a:r>
              <a:rPr lang="en-CA" dirty="0" smtClean="0"/>
              <a:t>If no, a fault is committed and signal 4 must be shown by the line judge</a:t>
            </a:r>
          </a:p>
        </p:txBody>
      </p:sp>
    </p:spTree>
    <p:extLst>
      <p:ext uri="{BB962C8B-B14F-4D97-AF65-F5344CB8AC3E}">
        <p14:creationId xmlns:p14="http://schemas.microsoft.com/office/powerpoint/2010/main" val="1459701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767" y="530583"/>
            <a:ext cx="3200400" cy="1524000"/>
          </a:xfrm>
        </p:spPr>
        <p:txBody>
          <a:bodyPr/>
          <a:lstStyle/>
          <a:p>
            <a:r>
              <a:rPr lang="en-US" dirty="0" smtClean="0"/>
              <a:t>Ball crossing the vertical plane of the net to the opponent court</a:t>
            </a:r>
            <a:endParaRPr lang="en-US" dirty="0"/>
          </a:p>
        </p:txBody>
      </p:sp>
      <p:sp>
        <p:nvSpPr>
          <p:cNvPr id="3" name="Text Placeholder 2"/>
          <p:cNvSpPr>
            <a:spLocks noGrp="1"/>
          </p:cNvSpPr>
          <p:nvPr>
            <p:ph type="body" sz="half" idx="2"/>
          </p:nvPr>
        </p:nvSpPr>
        <p:spPr>
          <a:xfrm>
            <a:off x="5583767" y="2192160"/>
            <a:ext cx="3200400" cy="2091267"/>
          </a:xfrm>
        </p:spPr>
        <p:txBody>
          <a:bodyPr/>
          <a:lstStyle/>
          <a:p>
            <a:r>
              <a:rPr lang="en-US" dirty="0" smtClean="0"/>
              <a:t>Samples of ball directionality and the ability to pursue and retrieve the ball from the opponent’s free zone</a:t>
            </a:r>
            <a:endParaRPr lang="en-US" dirty="0"/>
          </a:p>
        </p:txBody>
      </p:sp>
      <p:pic>
        <p:nvPicPr>
          <p:cNvPr id="5" name="Content Placeholder 4"/>
          <p:cNvPicPr>
            <a:picLocks noGrp="1" noChangeAspect="1"/>
          </p:cNvPicPr>
          <p:nvPr>
            <p:ph idx="1"/>
          </p:nvPr>
        </p:nvPicPr>
        <p:blipFill>
          <a:blip r:embed="rId2"/>
          <a:stretch>
            <a:fillRect/>
          </a:stretch>
        </p:blipFill>
        <p:spPr>
          <a:xfrm>
            <a:off x="0" y="0"/>
            <a:ext cx="4889500" cy="6858000"/>
          </a:xfrm>
          <a:prstGeom prst="rect">
            <a:avLst/>
          </a:prstGeom>
        </p:spPr>
      </p:pic>
    </p:spTree>
    <p:extLst>
      <p:ext uri="{BB962C8B-B14F-4D97-AF65-F5344CB8AC3E}">
        <p14:creationId xmlns:p14="http://schemas.microsoft.com/office/powerpoint/2010/main" val="101004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Rules of the game </a:t>
            </a:r>
            <a:r>
              <a:rPr lang="en-US" dirty="0" smtClean="0"/>
              <a:t>with respect to</a:t>
            </a:r>
            <a:r>
              <a:rPr lang="en-CA" dirty="0" smtClean="0"/>
              <a:t> line judges</a:t>
            </a:r>
            <a:endParaRPr lang="en-CA" dirty="0"/>
          </a:p>
        </p:txBody>
      </p:sp>
      <p:sp>
        <p:nvSpPr>
          <p:cNvPr id="3" name="Content Placeholder 2"/>
          <p:cNvSpPr>
            <a:spLocks noGrp="1"/>
          </p:cNvSpPr>
          <p:nvPr>
            <p:ph idx="1"/>
          </p:nvPr>
        </p:nvSpPr>
        <p:spPr/>
        <p:txBody>
          <a:bodyPr>
            <a:normAutofit lnSpcReduction="10000"/>
          </a:bodyPr>
          <a:lstStyle/>
          <a:p>
            <a:r>
              <a:rPr lang="en-CA" dirty="0" smtClean="0"/>
              <a:t>The Rules of the Game regulate the functionality of the line judges</a:t>
            </a:r>
          </a:p>
          <a:p>
            <a:endParaRPr lang="en-CA" sz="1300" dirty="0" smtClean="0"/>
          </a:p>
          <a:p>
            <a:r>
              <a:rPr lang="en-CA" dirty="0" smtClean="0"/>
              <a:t>The Rules of the Game regulate where the line judges are to be located </a:t>
            </a:r>
          </a:p>
          <a:p>
            <a:endParaRPr lang="en-CA" sz="1300" dirty="0"/>
          </a:p>
          <a:p>
            <a:r>
              <a:rPr lang="en-CA" dirty="0" smtClean="0"/>
              <a:t>The Rules of the Game provide the foundation of responsibilities for line judges</a:t>
            </a:r>
          </a:p>
          <a:p>
            <a:endParaRPr lang="en-CA" sz="1300" dirty="0" smtClean="0"/>
          </a:p>
          <a:p>
            <a:r>
              <a:rPr lang="en-CA" dirty="0" smtClean="0"/>
              <a:t>The Rules of the Game regulate what signals line judges must use in accordance to specific faults</a:t>
            </a:r>
            <a:endParaRPr lang="en-CA"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533400"/>
            <a:ext cx="7658100" cy="4241800"/>
          </a:xfrm>
        </p:spPr>
        <p:txBody>
          <a:bodyPr>
            <a:normAutofit/>
          </a:bodyPr>
          <a:lstStyle/>
          <a:p>
            <a:r>
              <a:rPr lang="en-CA" dirty="0" smtClean="0"/>
              <a:t>The ball is ‘out’ when:</a:t>
            </a:r>
          </a:p>
          <a:p>
            <a:pPr lvl="1"/>
            <a:r>
              <a:rPr lang="en-CA" dirty="0" smtClean="0"/>
              <a:t>It crosses completely the lower space under the net</a:t>
            </a:r>
          </a:p>
          <a:p>
            <a:pPr lvl="1"/>
            <a:endParaRPr lang="en-CA" dirty="0" smtClean="0"/>
          </a:p>
          <a:p>
            <a:r>
              <a:rPr lang="en-CA" dirty="0" smtClean="0"/>
              <a:t>This aspect of the rule is unique in that no line judge signal correlates to the fault, thus all line judges return to a positon of rest</a:t>
            </a:r>
          </a:p>
        </p:txBody>
      </p:sp>
    </p:spTree>
    <p:extLst>
      <p:ext uri="{BB962C8B-B14F-4D97-AF65-F5344CB8AC3E}">
        <p14:creationId xmlns:p14="http://schemas.microsoft.com/office/powerpoint/2010/main" val="3634001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a:t>Technical Resources</a:t>
            </a:r>
          </a:p>
        </p:txBody>
      </p:sp>
    </p:spTree>
    <p:extLst>
      <p:ext uri="{BB962C8B-B14F-4D97-AF65-F5344CB8AC3E}">
        <p14:creationId xmlns:p14="http://schemas.microsoft.com/office/powerpoint/2010/main" val="337181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Technical resources for Line Judges</a:t>
            </a:r>
            <a:endParaRPr lang="en-CA" dirty="0"/>
          </a:p>
        </p:txBody>
      </p:sp>
      <p:sp>
        <p:nvSpPr>
          <p:cNvPr id="3" name="Content Placeholder 2"/>
          <p:cNvSpPr>
            <a:spLocks noGrp="1"/>
          </p:cNvSpPr>
          <p:nvPr>
            <p:ph idx="1"/>
          </p:nvPr>
        </p:nvSpPr>
        <p:spPr/>
        <p:txBody>
          <a:bodyPr/>
          <a:lstStyle/>
          <a:p>
            <a:r>
              <a:rPr lang="en-CA" dirty="0" smtClean="0"/>
              <a:t>Volleyball Canada Rulebook – current edition</a:t>
            </a:r>
          </a:p>
          <a:p>
            <a:r>
              <a:rPr lang="en-CA" dirty="0" smtClean="0"/>
              <a:t>Volleyball Canada Referee Guidelines – current edition</a:t>
            </a:r>
          </a:p>
          <a:p>
            <a:r>
              <a:rPr lang="en-CA" dirty="0" smtClean="0"/>
              <a:t>Volleyball Canada Referee FAQ – current edition</a:t>
            </a:r>
          </a:p>
          <a:p>
            <a:r>
              <a:rPr lang="en-CA" dirty="0" smtClean="0"/>
              <a:t>FIVB website</a:t>
            </a:r>
          </a:p>
          <a:p>
            <a:pPr lvl="1"/>
            <a:r>
              <a:rPr lang="en-CA" dirty="0" smtClean="0"/>
              <a:t>Multimedia tool for referees</a:t>
            </a:r>
          </a:p>
          <a:p>
            <a:pPr lvl="1"/>
            <a:r>
              <a:rPr lang="en-CA" dirty="0" smtClean="0"/>
              <a:t>FIVB Casebook</a:t>
            </a:r>
            <a:endParaRPr lang="en-C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2" name="Group 11"/>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3" name="Straight Connector 12"/>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a:t>Responsibilities</a:t>
            </a:r>
          </a:p>
        </p:txBody>
      </p:sp>
      <p:sp>
        <p:nvSpPr>
          <p:cNvPr id="3" name="Subtitle 2"/>
          <p:cNvSpPr>
            <a:spLocks noGrp="1"/>
          </p:cNvSpPr>
          <p:nvPr>
            <p:ph type="subTitle" idx="1"/>
          </p:nvPr>
        </p:nvSpPr>
        <p:spPr>
          <a:xfrm>
            <a:off x="3810667" y="3843868"/>
            <a:ext cx="3959352" cy="1564744"/>
          </a:xfrm>
        </p:spPr>
        <p:txBody>
          <a:bodyPr>
            <a:normAutofit/>
          </a:bodyPr>
          <a:lstStyle/>
          <a:p>
            <a:r>
              <a:rPr lang="en-CA" dirty="0"/>
              <a:t>Rule 27.2 of the Volleyball Canada rulebook</a:t>
            </a:r>
          </a:p>
        </p:txBody>
      </p:sp>
    </p:spTree>
    <p:extLst>
      <p:ext uri="{BB962C8B-B14F-4D97-AF65-F5344CB8AC3E}">
        <p14:creationId xmlns:p14="http://schemas.microsoft.com/office/powerpoint/2010/main" val="3646341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Judge Responsibilities</a:t>
            </a:r>
            <a:endParaRPr lang="en-CA" dirty="0"/>
          </a:p>
        </p:txBody>
      </p:sp>
      <p:sp>
        <p:nvSpPr>
          <p:cNvPr id="3" name="Content Placeholder 2"/>
          <p:cNvSpPr>
            <a:spLocks noGrp="1"/>
          </p:cNvSpPr>
          <p:nvPr>
            <p:ph idx="1"/>
          </p:nvPr>
        </p:nvSpPr>
        <p:spPr>
          <a:xfrm>
            <a:off x="533400" y="533400"/>
            <a:ext cx="6817426" cy="3767670"/>
          </a:xfrm>
        </p:spPr>
        <p:txBody>
          <a:bodyPr>
            <a:normAutofit/>
          </a:bodyPr>
          <a:lstStyle/>
          <a:p>
            <a:r>
              <a:rPr lang="en-CA" dirty="0" smtClean="0"/>
              <a:t>The Line Judge performs their function by using flags to signal:</a:t>
            </a:r>
          </a:p>
          <a:p>
            <a:pPr lvl="1"/>
            <a:r>
              <a:rPr lang="en-CA" dirty="0" smtClean="0"/>
              <a:t>The ball ‘in’ and ‘out’ whenever the ball lands near their line(s)</a:t>
            </a:r>
          </a:p>
          <a:p>
            <a:pPr lvl="1"/>
            <a:r>
              <a:rPr lang="en-CA" dirty="0" smtClean="0"/>
              <a:t>The touches of ‘out’ balls by the team receiving the ball</a:t>
            </a:r>
          </a:p>
          <a:p>
            <a:pPr lvl="1"/>
            <a:r>
              <a:rPr lang="en-CA" dirty="0" smtClean="0"/>
              <a:t>The ball touching the antenna, the served ball and the third hit of the team crossing the net outside the crossing space, etc.</a:t>
            </a:r>
          </a:p>
          <a:p>
            <a:pPr lvl="1"/>
            <a:r>
              <a:rPr lang="en-CA" dirty="0" smtClean="0"/>
              <a:t>Any player (except the server) stepping outside of his/her court at the moment of the service hit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judge responsibilities</a:t>
            </a:r>
            <a:endParaRPr lang="en-CA" dirty="0"/>
          </a:p>
        </p:txBody>
      </p:sp>
      <p:sp>
        <p:nvSpPr>
          <p:cNvPr id="3" name="Content Placeholder 2"/>
          <p:cNvSpPr>
            <a:spLocks noGrp="1"/>
          </p:cNvSpPr>
          <p:nvPr>
            <p:ph idx="1"/>
          </p:nvPr>
        </p:nvSpPr>
        <p:spPr>
          <a:xfrm>
            <a:off x="533400" y="533400"/>
            <a:ext cx="6817426" cy="3962400"/>
          </a:xfrm>
        </p:spPr>
        <p:txBody>
          <a:bodyPr>
            <a:normAutofit lnSpcReduction="10000"/>
          </a:bodyPr>
          <a:lstStyle/>
          <a:p>
            <a:r>
              <a:rPr lang="en-CA" dirty="0"/>
              <a:t>The Line Judge performs their function by using flags to signal:</a:t>
            </a:r>
          </a:p>
          <a:p>
            <a:pPr lvl="1"/>
            <a:r>
              <a:rPr lang="en-CA" dirty="0" smtClean="0"/>
              <a:t>The foot faults of the server</a:t>
            </a:r>
          </a:p>
          <a:p>
            <a:pPr lvl="1"/>
            <a:r>
              <a:rPr lang="en-CA" dirty="0" smtClean="0"/>
              <a:t>Any contact with the top 80 cm of the antenna on their side of the court by any player during his/her action of playing the ball or interfering with the play</a:t>
            </a:r>
          </a:p>
          <a:p>
            <a:pPr lvl="1"/>
            <a:r>
              <a:rPr lang="en-CA" dirty="0" smtClean="0"/>
              <a:t>The ball crossing the net outside the crossing space into the opponent’s court or touching the antenna on his/her side of the court</a:t>
            </a:r>
          </a:p>
          <a:p>
            <a:pPr lvl="1"/>
            <a:endParaRPr lang="en-CA" sz="1100" dirty="0" smtClean="0"/>
          </a:p>
          <a:p>
            <a:r>
              <a:rPr lang="en-CA" dirty="0" smtClean="0"/>
              <a:t>At the 1</a:t>
            </a:r>
            <a:r>
              <a:rPr lang="en-CA" baseline="30000" dirty="0" smtClean="0"/>
              <a:t>st</a:t>
            </a:r>
            <a:r>
              <a:rPr lang="en-CA" dirty="0" smtClean="0"/>
              <a:t> referee’s request, a line judge must repeat his/her signal</a:t>
            </a:r>
          </a:p>
        </p:txBody>
      </p:sp>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11839</TotalTime>
  <Words>3547</Words>
  <Application>Microsoft Office PowerPoint</Application>
  <PresentationFormat>On-screen Show (4:3)</PresentationFormat>
  <Paragraphs>311</Paragraphs>
  <Slides>62</Slides>
  <Notes>6</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Century Gothic</vt:lpstr>
      <vt:lpstr>Mangal</vt:lpstr>
      <vt:lpstr>Wingdings 3</vt:lpstr>
      <vt:lpstr>Slice</vt:lpstr>
      <vt:lpstr>Line Judge Guidelines</vt:lpstr>
      <vt:lpstr>Introduction</vt:lpstr>
      <vt:lpstr>The Importance of Line Judges</vt:lpstr>
      <vt:lpstr>The Importance of Line Judges</vt:lpstr>
      <vt:lpstr>Expectations of line judges</vt:lpstr>
      <vt:lpstr>Rules of the game with respect to line judges</vt:lpstr>
      <vt:lpstr>Responsibilities</vt:lpstr>
      <vt:lpstr>Line Judge Responsibilities</vt:lpstr>
      <vt:lpstr>Line judge responsibilities</vt:lpstr>
      <vt:lpstr>The Signals</vt:lpstr>
      <vt:lpstr>Signals</vt:lpstr>
      <vt:lpstr>Signal 1 – Ball ‘In’</vt:lpstr>
      <vt:lpstr>Line Judge Signal 1 Ball ‘In’</vt:lpstr>
      <vt:lpstr>Signal 2 – Ball ‘Out’</vt:lpstr>
      <vt:lpstr>Line Judge Signal 2 Ball ‘out’</vt:lpstr>
      <vt:lpstr>Signal 3 – Ball Touched</vt:lpstr>
      <vt:lpstr>Line Judge Signal 3 Ball Touched</vt:lpstr>
      <vt:lpstr>Signal 4 – Crossing space faults, ball touched an outside object or foot fault by any player during service</vt:lpstr>
      <vt:lpstr>Line Judge Signal 4 Crossing space faults, ball touched an outside object or foot fault by any player during service</vt:lpstr>
      <vt:lpstr>Signal 5 – Judgement Impossible</vt:lpstr>
      <vt:lpstr>Line Judge Signal 5 Judgement Impossible</vt:lpstr>
      <vt:lpstr>Line Judge Structures</vt:lpstr>
      <vt:lpstr>Location and positioning</vt:lpstr>
      <vt:lpstr>Location for 2 Line Judges</vt:lpstr>
      <vt:lpstr>Location for 4 Line Judges</vt:lpstr>
      <vt:lpstr>Prior to the match</vt:lpstr>
      <vt:lpstr>Professionalism</vt:lpstr>
      <vt:lpstr>Referee meeting</vt:lpstr>
      <vt:lpstr>match Protocols</vt:lpstr>
      <vt:lpstr>During the match</vt:lpstr>
      <vt:lpstr>Body Positioning</vt:lpstr>
      <vt:lpstr>Body Positioning</vt:lpstr>
      <vt:lpstr>Corner position</vt:lpstr>
      <vt:lpstr>Body Positioning Playing actions</vt:lpstr>
      <vt:lpstr>Body Positioning flag signal execution</vt:lpstr>
      <vt:lpstr>Techniques of Line Judges</vt:lpstr>
      <vt:lpstr>Techniques of line judges</vt:lpstr>
      <vt:lpstr>Techniques of line judges</vt:lpstr>
      <vt:lpstr>Movement of a line judge</vt:lpstr>
      <vt:lpstr>Positioning during service</vt:lpstr>
      <vt:lpstr>Positioning during service</vt:lpstr>
      <vt:lpstr>Responsible Signaling</vt:lpstr>
      <vt:lpstr>Two Line Judge System Responsible Signaling</vt:lpstr>
      <vt:lpstr>four Line Judge System Responsible Signaling</vt:lpstr>
      <vt:lpstr>four Line Judge System Responsible Signaling</vt:lpstr>
      <vt:lpstr>Being Over-ruled</vt:lpstr>
      <vt:lpstr>Being over-ruled</vt:lpstr>
      <vt:lpstr>Line Judge Signal #4</vt:lpstr>
      <vt:lpstr>Rule 8.4 – Ball ‘Out’</vt:lpstr>
      <vt:lpstr>Line judge signals for ball ‘out’</vt:lpstr>
      <vt:lpstr>Rule 8.4 – Ball ‘Out’</vt:lpstr>
      <vt:lpstr>Rule 8.4 – Ball ‘Out’</vt:lpstr>
      <vt:lpstr>Crossing space</vt:lpstr>
      <vt:lpstr>Rule 8.4 – Ball ‘Out’</vt:lpstr>
      <vt:lpstr>Rule 8.4 – Ball ‘Out’</vt:lpstr>
      <vt:lpstr>Rule 8.4 – Ball ‘Out’</vt:lpstr>
      <vt:lpstr>Rule 8.4 – Ball ‘Out’</vt:lpstr>
      <vt:lpstr>Rule 8.4 – Ball ‘Out’</vt:lpstr>
      <vt:lpstr>Ball crossing the vertical plane of the net to the opponent court</vt:lpstr>
      <vt:lpstr>Rule 8.4 – Ball ‘Out’</vt:lpstr>
      <vt:lpstr>Technical Resources</vt:lpstr>
      <vt:lpstr>Technical resources for Line Judges</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 Judge Training</dc:title>
  <dc:creator>N&amp;D Konowalyk</dc:creator>
  <cp:lastModifiedBy>Andrea Bailie</cp:lastModifiedBy>
  <cp:revision>152</cp:revision>
  <dcterms:created xsi:type="dcterms:W3CDTF">2010-10-07T15:22:48Z</dcterms:created>
  <dcterms:modified xsi:type="dcterms:W3CDTF">2017-06-24T13:16:05Z</dcterms:modified>
</cp:coreProperties>
</file>